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4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AB9325-01DE-4617-AD68-BA7B5B195B9F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CB8EE7-3B67-4A79-8E5F-BD8805881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030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A7B30-2396-4EB7-843A-EEFA44778EDE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43337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A7B30-2396-4EB7-843A-EEFA44778EDE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9763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A3278-A8E8-4E1D-A06F-84829C90FF83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9AB5-2B7B-4B25-9507-24CB80BFD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651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A3278-A8E8-4E1D-A06F-84829C90FF83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9AB5-2B7B-4B25-9507-24CB80BFD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11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A3278-A8E8-4E1D-A06F-84829C90FF83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9AB5-2B7B-4B25-9507-24CB80BFD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728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A3278-A8E8-4E1D-A06F-84829C90FF83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9AB5-2B7B-4B25-9507-24CB80BFD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86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A3278-A8E8-4E1D-A06F-84829C90FF83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9AB5-2B7B-4B25-9507-24CB80BFD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561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A3278-A8E8-4E1D-A06F-84829C90FF83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9AB5-2B7B-4B25-9507-24CB80BFD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11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A3278-A8E8-4E1D-A06F-84829C90FF83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9AB5-2B7B-4B25-9507-24CB80BFD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262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A3278-A8E8-4E1D-A06F-84829C90FF83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9AB5-2B7B-4B25-9507-24CB80BFD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120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A3278-A8E8-4E1D-A06F-84829C90FF83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9AB5-2B7B-4B25-9507-24CB80BFD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354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A3278-A8E8-4E1D-A06F-84829C90FF83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9AB5-2B7B-4B25-9507-24CB80BFD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401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A3278-A8E8-4E1D-A06F-84829C90FF83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9AB5-2B7B-4B25-9507-24CB80BFD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805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A3278-A8E8-4E1D-A06F-84829C90FF83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9F9AB5-2B7B-4B25-9507-24CB80BFD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021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853636" y="754049"/>
            <a:ext cx="6517897" cy="4495385"/>
            <a:chOff x="1853636" y="754049"/>
            <a:chExt cx="6517897" cy="4495385"/>
          </a:xfrm>
        </p:grpSpPr>
        <p:sp>
          <p:nvSpPr>
            <p:cNvPr id="126" name="TextBox 125"/>
            <p:cNvSpPr txBox="1"/>
            <p:nvPr/>
          </p:nvSpPr>
          <p:spPr>
            <a:xfrm>
              <a:off x="7004205" y="3125165"/>
              <a:ext cx="10274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Al</a:t>
              </a:r>
              <a:r>
                <a: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FeMg</a:t>
              </a:r>
              <a:r>
                <a: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Si</a:t>
              </a:r>
              <a:r>
                <a: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275658" y="2917157"/>
              <a:ext cx="8347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Mg</a:t>
              </a:r>
              <a:r>
                <a: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Si</a:t>
              </a: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7614287" y="3493418"/>
              <a:ext cx="5706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Si</a:t>
              </a: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419351" y="811213"/>
              <a:ext cx="5794375" cy="3998913"/>
            </a:xfrm>
            <a:custGeom>
              <a:avLst/>
              <a:gdLst>
                <a:gd name="T0" fmla="*/ 0 w 1025"/>
                <a:gd name="T1" fmla="*/ 4 h 709"/>
                <a:gd name="T2" fmla="*/ 0 w 1025"/>
                <a:gd name="T3" fmla="*/ 20 h 709"/>
                <a:gd name="T4" fmla="*/ 0 w 1025"/>
                <a:gd name="T5" fmla="*/ 36 h 709"/>
                <a:gd name="T6" fmla="*/ 0 w 1025"/>
                <a:gd name="T7" fmla="*/ 53 h 709"/>
                <a:gd name="T8" fmla="*/ 0 w 1025"/>
                <a:gd name="T9" fmla="*/ 69 h 709"/>
                <a:gd name="T10" fmla="*/ 0 w 1025"/>
                <a:gd name="T11" fmla="*/ 81 h 709"/>
                <a:gd name="T12" fmla="*/ 437 w 1025"/>
                <a:gd name="T13" fmla="*/ 93 h 709"/>
                <a:gd name="T14" fmla="*/ 666 w 1025"/>
                <a:gd name="T15" fmla="*/ 109 h 709"/>
                <a:gd name="T16" fmla="*/ 771 w 1025"/>
                <a:gd name="T17" fmla="*/ 126 h 709"/>
                <a:gd name="T18" fmla="*/ 831 w 1025"/>
                <a:gd name="T19" fmla="*/ 142 h 709"/>
                <a:gd name="T20" fmla="*/ 869 w 1025"/>
                <a:gd name="T21" fmla="*/ 158 h 709"/>
                <a:gd name="T22" fmla="*/ 895 w 1025"/>
                <a:gd name="T23" fmla="*/ 174 h 709"/>
                <a:gd name="T24" fmla="*/ 914 w 1025"/>
                <a:gd name="T25" fmla="*/ 190 h 709"/>
                <a:gd name="T26" fmla="*/ 922 w 1025"/>
                <a:gd name="T27" fmla="*/ 199 h 709"/>
                <a:gd name="T28" fmla="*/ 936 w 1025"/>
                <a:gd name="T29" fmla="*/ 211 h 709"/>
                <a:gd name="T30" fmla="*/ 945 w 1025"/>
                <a:gd name="T31" fmla="*/ 223 h 709"/>
                <a:gd name="T32" fmla="*/ 957 w 1025"/>
                <a:gd name="T33" fmla="*/ 239 h 709"/>
                <a:gd name="T34" fmla="*/ 965 w 1025"/>
                <a:gd name="T35" fmla="*/ 255 h 709"/>
                <a:gd name="T36" fmla="*/ 972 w 1025"/>
                <a:gd name="T37" fmla="*/ 271 h 709"/>
                <a:gd name="T38" fmla="*/ 977 w 1025"/>
                <a:gd name="T39" fmla="*/ 284 h 709"/>
                <a:gd name="T40" fmla="*/ 980 w 1025"/>
                <a:gd name="T41" fmla="*/ 296 h 709"/>
                <a:gd name="T42" fmla="*/ 985 w 1025"/>
                <a:gd name="T43" fmla="*/ 312 h 709"/>
                <a:gd name="T44" fmla="*/ 988 w 1025"/>
                <a:gd name="T45" fmla="*/ 328 h 709"/>
                <a:gd name="T46" fmla="*/ 992 w 1025"/>
                <a:gd name="T47" fmla="*/ 344 h 709"/>
                <a:gd name="T48" fmla="*/ 994 w 1025"/>
                <a:gd name="T49" fmla="*/ 361 h 709"/>
                <a:gd name="T50" fmla="*/ 996 w 1025"/>
                <a:gd name="T51" fmla="*/ 377 h 709"/>
                <a:gd name="T52" fmla="*/ 998 w 1025"/>
                <a:gd name="T53" fmla="*/ 385 h 709"/>
                <a:gd name="T54" fmla="*/ 1003 w 1025"/>
                <a:gd name="T55" fmla="*/ 401 h 709"/>
                <a:gd name="T56" fmla="*/ 1006 w 1025"/>
                <a:gd name="T57" fmla="*/ 417 h 709"/>
                <a:gd name="T58" fmla="*/ 1007 w 1025"/>
                <a:gd name="T59" fmla="*/ 425 h 709"/>
                <a:gd name="T60" fmla="*/ 1010 w 1025"/>
                <a:gd name="T61" fmla="*/ 442 h 709"/>
                <a:gd name="T62" fmla="*/ 1011 w 1025"/>
                <a:gd name="T63" fmla="*/ 458 h 709"/>
                <a:gd name="T64" fmla="*/ 1012 w 1025"/>
                <a:gd name="T65" fmla="*/ 474 h 709"/>
                <a:gd name="T66" fmla="*/ 1013 w 1025"/>
                <a:gd name="T67" fmla="*/ 486 h 709"/>
                <a:gd name="T68" fmla="*/ 1022 w 1025"/>
                <a:gd name="T69" fmla="*/ 498 h 709"/>
                <a:gd name="T70" fmla="*/ 1024 w 1025"/>
                <a:gd name="T71" fmla="*/ 515 h 709"/>
                <a:gd name="T72" fmla="*/ 1024 w 1025"/>
                <a:gd name="T73" fmla="*/ 527 h 709"/>
                <a:gd name="T74" fmla="*/ 1024 w 1025"/>
                <a:gd name="T75" fmla="*/ 539 h 709"/>
                <a:gd name="T76" fmla="*/ 1024 w 1025"/>
                <a:gd name="T77" fmla="*/ 551 h 709"/>
                <a:gd name="T78" fmla="*/ 1025 w 1025"/>
                <a:gd name="T79" fmla="*/ 563 h 709"/>
                <a:gd name="T80" fmla="*/ 1025 w 1025"/>
                <a:gd name="T81" fmla="*/ 575 h 709"/>
                <a:gd name="T82" fmla="*/ 1025 w 1025"/>
                <a:gd name="T83" fmla="*/ 587 h 709"/>
                <a:gd name="T84" fmla="*/ 1025 w 1025"/>
                <a:gd name="T85" fmla="*/ 604 h 709"/>
                <a:gd name="T86" fmla="*/ 1025 w 1025"/>
                <a:gd name="T87" fmla="*/ 620 h 709"/>
                <a:gd name="T88" fmla="*/ 1025 w 1025"/>
                <a:gd name="T89" fmla="*/ 636 h 709"/>
                <a:gd name="T90" fmla="*/ 1025 w 1025"/>
                <a:gd name="T91" fmla="*/ 652 h 709"/>
                <a:gd name="T92" fmla="*/ 1025 w 1025"/>
                <a:gd name="T93" fmla="*/ 66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25" h="709">
                  <a:moveTo>
                    <a:pt x="0" y="0"/>
                  </a:moveTo>
                  <a:lnTo>
                    <a:pt x="0" y="4"/>
                  </a:lnTo>
                  <a:lnTo>
                    <a:pt x="0" y="12"/>
                  </a:lnTo>
                  <a:lnTo>
                    <a:pt x="0" y="20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45"/>
                  </a:lnTo>
                  <a:lnTo>
                    <a:pt x="0" y="53"/>
                  </a:lnTo>
                  <a:lnTo>
                    <a:pt x="0" y="61"/>
                  </a:lnTo>
                  <a:lnTo>
                    <a:pt x="0" y="69"/>
                  </a:lnTo>
                  <a:lnTo>
                    <a:pt x="0" y="77"/>
                  </a:lnTo>
                  <a:lnTo>
                    <a:pt x="0" y="81"/>
                  </a:lnTo>
                  <a:lnTo>
                    <a:pt x="190" y="85"/>
                  </a:lnTo>
                  <a:lnTo>
                    <a:pt x="437" y="93"/>
                  </a:lnTo>
                  <a:lnTo>
                    <a:pt x="577" y="101"/>
                  </a:lnTo>
                  <a:lnTo>
                    <a:pt x="666" y="109"/>
                  </a:lnTo>
                  <a:lnTo>
                    <a:pt x="727" y="117"/>
                  </a:lnTo>
                  <a:lnTo>
                    <a:pt x="771" y="126"/>
                  </a:lnTo>
                  <a:lnTo>
                    <a:pt x="805" y="134"/>
                  </a:lnTo>
                  <a:lnTo>
                    <a:pt x="831" y="142"/>
                  </a:lnTo>
                  <a:lnTo>
                    <a:pt x="852" y="150"/>
                  </a:lnTo>
                  <a:lnTo>
                    <a:pt x="869" y="158"/>
                  </a:lnTo>
                  <a:lnTo>
                    <a:pt x="883" y="166"/>
                  </a:lnTo>
                  <a:lnTo>
                    <a:pt x="895" y="174"/>
                  </a:lnTo>
                  <a:lnTo>
                    <a:pt x="905" y="182"/>
                  </a:lnTo>
                  <a:lnTo>
                    <a:pt x="914" y="190"/>
                  </a:lnTo>
                  <a:lnTo>
                    <a:pt x="920" y="194"/>
                  </a:lnTo>
                  <a:lnTo>
                    <a:pt x="922" y="199"/>
                  </a:lnTo>
                  <a:lnTo>
                    <a:pt x="931" y="207"/>
                  </a:lnTo>
                  <a:lnTo>
                    <a:pt x="936" y="211"/>
                  </a:lnTo>
                  <a:lnTo>
                    <a:pt x="938" y="215"/>
                  </a:lnTo>
                  <a:lnTo>
                    <a:pt x="945" y="223"/>
                  </a:lnTo>
                  <a:lnTo>
                    <a:pt x="951" y="231"/>
                  </a:lnTo>
                  <a:lnTo>
                    <a:pt x="957" y="239"/>
                  </a:lnTo>
                  <a:lnTo>
                    <a:pt x="961" y="247"/>
                  </a:lnTo>
                  <a:lnTo>
                    <a:pt x="965" y="255"/>
                  </a:lnTo>
                  <a:lnTo>
                    <a:pt x="969" y="263"/>
                  </a:lnTo>
                  <a:lnTo>
                    <a:pt x="972" y="271"/>
                  </a:lnTo>
                  <a:lnTo>
                    <a:pt x="975" y="280"/>
                  </a:lnTo>
                  <a:lnTo>
                    <a:pt x="977" y="284"/>
                  </a:lnTo>
                  <a:lnTo>
                    <a:pt x="978" y="288"/>
                  </a:lnTo>
                  <a:lnTo>
                    <a:pt x="980" y="296"/>
                  </a:lnTo>
                  <a:lnTo>
                    <a:pt x="983" y="304"/>
                  </a:lnTo>
                  <a:lnTo>
                    <a:pt x="985" y="312"/>
                  </a:lnTo>
                  <a:lnTo>
                    <a:pt x="987" y="320"/>
                  </a:lnTo>
                  <a:lnTo>
                    <a:pt x="988" y="328"/>
                  </a:lnTo>
                  <a:lnTo>
                    <a:pt x="990" y="336"/>
                  </a:lnTo>
                  <a:lnTo>
                    <a:pt x="992" y="344"/>
                  </a:lnTo>
                  <a:lnTo>
                    <a:pt x="993" y="352"/>
                  </a:lnTo>
                  <a:lnTo>
                    <a:pt x="994" y="361"/>
                  </a:lnTo>
                  <a:lnTo>
                    <a:pt x="995" y="369"/>
                  </a:lnTo>
                  <a:lnTo>
                    <a:pt x="996" y="377"/>
                  </a:lnTo>
                  <a:lnTo>
                    <a:pt x="997" y="381"/>
                  </a:lnTo>
                  <a:lnTo>
                    <a:pt x="998" y="385"/>
                  </a:lnTo>
                  <a:lnTo>
                    <a:pt x="1001" y="393"/>
                  </a:lnTo>
                  <a:lnTo>
                    <a:pt x="1003" y="401"/>
                  </a:lnTo>
                  <a:lnTo>
                    <a:pt x="1004" y="409"/>
                  </a:lnTo>
                  <a:lnTo>
                    <a:pt x="1006" y="417"/>
                  </a:lnTo>
                  <a:lnTo>
                    <a:pt x="1007" y="421"/>
                  </a:lnTo>
                  <a:lnTo>
                    <a:pt x="1007" y="425"/>
                  </a:lnTo>
                  <a:lnTo>
                    <a:pt x="1009" y="434"/>
                  </a:lnTo>
                  <a:lnTo>
                    <a:pt x="1010" y="442"/>
                  </a:lnTo>
                  <a:lnTo>
                    <a:pt x="1011" y="450"/>
                  </a:lnTo>
                  <a:lnTo>
                    <a:pt x="1011" y="458"/>
                  </a:lnTo>
                  <a:lnTo>
                    <a:pt x="1012" y="466"/>
                  </a:lnTo>
                  <a:lnTo>
                    <a:pt x="1012" y="474"/>
                  </a:lnTo>
                  <a:lnTo>
                    <a:pt x="1013" y="482"/>
                  </a:lnTo>
                  <a:lnTo>
                    <a:pt x="1013" y="486"/>
                  </a:lnTo>
                  <a:lnTo>
                    <a:pt x="1019" y="490"/>
                  </a:lnTo>
                  <a:lnTo>
                    <a:pt x="1022" y="498"/>
                  </a:lnTo>
                  <a:lnTo>
                    <a:pt x="1023" y="506"/>
                  </a:lnTo>
                  <a:lnTo>
                    <a:pt x="1024" y="515"/>
                  </a:lnTo>
                  <a:lnTo>
                    <a:pt x="1024" y="523"/>
                  </a:lnTo>
                  <a:lnTo>
                    <a:pt x="1024" y="527"/>
                  </a:lnTo>
                  <a:lnTo>
                    <a:pt x="1024" y="531"/>
                  </a:lnTo>
                  <a:lnTo>
                    <a:pt x="1024" y="539"/>
                  </a:lnTo>
                  <a:lnTo>
                    <a:pt x="1024" y="547"/>
                  </a:lnTo>
                  <a:lnTo>
                    <a:pt x="1024" y="551"/>
                  </a:lnTo>
                  <a:lnTo>
                    <a:pt x="1025" y="555"/>
                  </a:lnTo>
                  <a:lnTo>
                    <a:pt x="1025" y="563"/>
                  </a:lnTo>
                  <a:lnTo>
                    <a:pt x="1025" y="571"/>
                  </a:lnTo>
                  <a:lnTo>
                    <a:pt x="1025" y="575"/>
                  </a:lnTo>
                  <a:lnTo>
                    <a:pt x="1025" y="579"/>
                  </a:lnTo>
                  <a:lnTo>
                    <a:pt x="1025" y="587"/>
                  </a:lnTo>
                  <a:lnTo>
                    <a:pt x="1025" y="596"/>
                  </a:lnTo>
                  <a:lnTo>
                    <a:pt x="1025" y="604"/>
                  </a:lnTo>
                  <a:lnTo>
                    <a:pt x="1025" y="612"/>
                  </a:lnTo>
                  <a:lnTo>
                    <a:pt x="1025" y="620"/>
                  </a:lnTo>
                  <a:lnTo>
                    <a:pt x="1025" y="628"/>
                  </a:lnTo>
                  <a:lnTo>
                    <a:pt x="1025" y="636"/>
                  </a:lnTo>
                  <a:lnTo>
                    <a:pt x="1025" y="644"/>
                  </a:lnTo>
                  <a:lnTo>
                    <a:pt x="1025" y="652"/>
                  </a:lnTo>
                  <a:lnTo>
                    <a:pt x="1025" y="660"/>
                  </a:lnTo>
                  <a:lnTo>
                    <a:pt x="1025" y="660"/>
                  </a:lnTo>
                  <a:lnTo>
                    <a:pt x="1025" y="709"/>
                  </a:lnTo>
                </a:path>
              </a:pathLst>
            </a:cu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 flipV="1">
              <a:off x="2419351" y="811213"/>
              <a:ext cx="0" cy="39989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2419351" y="811213"/>
              <a:ext cx="57943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2419351" y="4810125"/>
              <a:ext cx="57943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2419351" y="811213"/>
              <a:ext cx="0" cy="399891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8213726" y="811213"/>
              <a:ext cx="0" cy="399891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4657726" y="5033990"/>
              <a:ext cx="169270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1400" b="1" dirty="0">
                  <a:latin typeface="Times New Roman" panose="02020603050405020304" pitchFamily="18" charset="0"/>
                </a:rPr>
                <a:t>Mass percent</a:t>
              </a: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 of Solid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 rot="16200000">
              <a:off x="1326825" y="2622778"/>
              <a:ext cx="126906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Temperature, ᵒC</a:t>
              </a:r>
              <a:endParaRPr kumimoji="0" lang="en-US" altLang="en-US" sz="1800" b="1" i="0" u="none" strike="noStrike" cap="none" normalizeH="0" baseline="0" dirty="0">
                <a:ln>
                  <a:noFill/>
                </a:ln>
                <a:effectLst/>
              </a:endParaRPr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 flipV="1">
              <a:off x="2419351" y="4781550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>
              <a:off x="2419351" y="811213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8" name="Line 19"/>
            <p:cNvSpPr>
              <a:spLocks noChangeShapeType="1"/>
            </p:cNvSpPr>
            <p:nvPr/>
          </p:nvSpPr>
          <p:spPr bwMode="auto">
            <a:xfrm flipV="1">
              <a:off x="2995613" y="4781550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9" name="Line 20"/>
            <p:cNvSpPr>
              <a:spLocks noChangeShapeType="1"/>
            </p:cNvSpPr>
            <p:nvPr/>
          </p:nvSpPr>
          <p:spPr bwMode="auto">
            <a:xfrm>
              <a:off x="2995613" y="811213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 flipV="1">
              <a:off x="3578226" y="4781550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>
              <a:off x="3578226" y="811213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 flipV="1">
              <a:off x="4154488" y="4781550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3" name="Line 24"/>
            <p:cNvSpPr>
              <a:spLocks noChangeShapeType="1"/>
            </p:cNvSpPr>
            <p:nvPr/>
          </p:nvSpPr>
          <p:spPr bwMode="auto">
            <a:xfrm>
              <a:off x="4154488" y="811213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4" name="Line 25"/>
            <p:cNvSpPr>
              <a:spLocks noChangeShapeType="1"/>
            </p:cNvSpPr>
            <p:nvPr/>
          </p:nvSpPr>
          <p:spPr bwMode="auto">
            <a:xfrm flipV="1">
              <a:off x="4737101" y="4781550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5" name="Line 26"/>
            <p:cNvSpPr>
              <a:spLocks noChangeShapeType="1"/>
            </p:cNvSpPr>
            <p:nvPr/>
          </p:nvSpPr>
          <p:spPr bwMode="auto">
            <a:xfrm>
              <a:off x="4737101" y="811213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6" name="Line 27"/>
            <p:cNvSpPr>
              <a:spLocks noChangeShapeType="1"/>
            </p:cNvSpPr>
            <p:nvPr/>
          </p:nvSpPr>
          <p:spPr bwMode="auto">
            <a:xfrm flipV="1">
              <a:off x="5313363" y="4781550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7" name="Line 28"/>
            <p:cNvSpPr>
              <a:spLocks noChangeShapeType="1"/>
            </p:cNvSpPr>
            <p:nvPr/>
          </p:nvSpPr>
          <p:spPr bwMode="auto">
            <a:xfrm>
              <a:off x="5313363" y="811213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8" name="Line 29"/>
            <p:cNvSpPr>
              <a:spLocks noChangeShapeType="1"/>
            </p:cNvSpPr>
            <p:nvPr/>
          </p:nvSpPr>
          <p:spPr bwMode="auto">
            <a:xfrm flipV="1">
              <a:off x="5895976" y="4781550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9" name="Line 30"/>
            <p:cNvSpPr>
              <a:spLocks noChangeShapeType="1"/>
            </p:cNvSpPr>
            <p:nvPr/>
          </p:nvSpPr>
          <p:spPr bwMode="auto">
            <a:xfrm>
              <a:off x="5895976" y="811213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0" name="Line 31"/>
            <p:cNvSpPr>
              <a:spLocks noChangeShapeType="1"/>
            </p:cNvSpPr>
            <p:nvPr/>
          </p:nvSpPr>
          <p:spPr bwMode="auto">
            <a:xfrm flipV="1">
              <a:off x="6472238" y="4781550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1" name="Line 32"/>
            <p:cNvSpPr>
              <a:spLocks noChangeShapeType="1"/>
            </p:cNvSpPr>
            <p:nvPr/>
          </p:nvSpPr>
          <p:spPr bwMode="auto">
            <a:xfrm>
              <a:off x="6472238" y="811213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24" name="Line 33"/>
            <p:cNvSpPr>
              <a:spLocks noChangeShapeType="1"/>
            </p:cNvSpPr>
            <p:nvPr/>
          </p:nvSpPr>
          <p:spPr bwMode="auto">
            <a:xfrm flipV="1">
              <a:off x="7054851" y="4781550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25" name="Line 34"/>
            <p:cNvSpPr>
              <a:spLocks noChangeShapeType="1"/>
            </p:cNvSpPr>
            <p:nvPr/>
          </p:nvSpPr>
          <p:spPr bwMode="auto">
            <a:xfrm>
              <a:off x="7054851" y="811213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26" name="Line 35"/>
            <p:cNvSpPr>
              <a:spLocks noChangeShapeType="1"/>
            </p:cNvSpPr>
            <p:nvPr/>
          </p:nvSpPr>
          <p:spPr bwMode="auto">
            <a:xfrm flipV="1">
              <a:off x="7631113" y="4781550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27" name="Line 36"/>
            <p:cNvSpPr>
              <a:spLocks noChangeShapeType="1"/>
            </p:cNvSpPr>
            <p:nvPr/>
          </p:nvSpPr>
          <p:spPr bwMode="auto">
            <a:xfrm>
              <a:off x="7631113" y="811213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28" name="Line 37"/>
            <p:cNvSpPr>
              <a:spLocks noChangeShapeType="1"/>
            </p:cNvSpPr>
            <p:nvPr/>
          </p:nvSpPr>
          <p:spPr bwMode="auto">
            <a:xfrm flipV="1">
              <a:off x="8213726" y="4781550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29" name="Line 38"/>
            <p:cNvSpPr>
              <a:spLocks noChangeShapeType="1"/>
            </p:cNvSpPr>
            <p:nvPr/>
          </p:nvSpPr>
          <p:spPr bwMode="auto">
            <a:xfrm>
              <a:off x="8213726" y="811213"/>
              <a:ext cx="0" cy="285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30" name="Line 39"/>
            <p:cNvSpPr>
              <a:spLocks noChangeShapeType="1"/>
            </p:cNvSpPr>
            <p:nvPr/>
          </p:nvSpPr>
          <p:spPr bwMode="auto">
            <a:xfrm flipV="1">
              <a:off x="2419351" y="4752975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31" name="Rectangle 40"/>
            <p:cNvSpPr>
              <a:spLocks noChangeArrowheads="1"/>
            </p:cNvSpPr>
            <p:nvPr/>
          </p:nvSpPr>
          <p:spPr bwMode="auto">
            <a:xfrm>
              <a:off x="2408238" y="4865688"/>
              <a:ext cx="7694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2" name="Line 41"/>
            <p:cNvSpPr>
              <a:spLocks noChangeShapeType="1"/>
            </p:cNvSpPr>
            <p:nvPr/>
          </p:nvSpPr>
          <p:spPr bwMode="auto">
            <a:xfrm>
              <a:off x="2419351" y="811213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33" name="Line 42"/>
            <p:cNvSpPr>
              <a:spLocks noChangeShapeType="1"/>
            </p:cNvSpPr>
            <p:nvPr/>
          </p:nvSpPr>
          <p:spPr bwMode="auto">
            <a:xfrm flipV="1">
              <a:off x="2995613" y="4752975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34" name="Rectangle 43"/>
            <p:cNvSpPr>
              <a:spLocks noChangeArrowheads="1"/>
            </p:cNvSpPr>
            <p:nvPr/>
          </p:nvSpPr>
          <p:spPr bwMode="auto">
            <a:xfrm>
              <a:off x="2944813" y="4865688"/>
              <a:ext cx="15388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5" name="Line 44"/>
            <p:cNvSpPr>
              <a:spLocks noChangeShapeType="1"/>
            </p:cNvSpPr>
            <p:nvPr/>
          </p:nvSpPr>
          <p:spPr bwMode="auto">
            <a:xfrm>
              <a:off x="2995613" y="811213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37" name="Line 45"/>
            <p:cNvSpPr>
              <a:spLocks noChangeShapeType="1"/>
            </p:cNvSpPr>
            <p:nvPr/>
          </p:nvSpPr>
          <p:spPr bwMode="auto">
            <a:xfrm flipV="1">
              <a:off x="3578226" y="4752975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38" name="Rectangle 46"/>
            <p:cNvSpPr>
              <a:spLocks noChangeArrowheads="1"/>
            </p:cNvSpPr>
            <p:nvPr/>
          </p:nvSpPr>
          <p:spPr bwMode="auto">
            <a:xfrm>
              <a:off x="3527426" y="4865688"/>
              <a:ext cx="15388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9" name="Line 47"/>
            <p:cNvSpPr>
              <a:spLocks noChangeShapeType="1"/>
            </p:cNvSpPr>
            <p:nvPr/>
          </p:nvSpPr>
          <p:spPr bwMode="auto">
            <a:xfrm>
              <a:off x="3578226" y="811213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40" name="Line 48"/>
            <p:cNvSpPr>
              <a:spLocks noChangeShapeType="1"/>
            </p:cNvSpPr>
            <p:nvPr/>
          </p:nvSpPr>
          <p:spPr bwMode="auto">
            <a:xfrm flipV="1">
              <a:off x="4154488" y="4752975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41" name="Rectangle 49"/>
            <p:cNvSpPr>
              <a:spLocks noChangeArrowheads="1"/>
            </p:cNvSpPr>
            <p:nvPr/>
          </p:nvSpPr>
          <p:spPr bwMode="auto">
            <a:xfrm>
              <a:off x="4103688" y="4865688"/>
              <a:ext cx="15388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endPara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2" name="Line 50"/>
            <p:cNvSpPr>
              <a:spLocks noChangeShapeType="1"/>
            </p:cNvSpPr>
            <p:nvPr/>
          </p:nvSpPr>
          <p:spPr bwMode="auto">
            <a:xfrm>
              <a:off x="4154488" y="811213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43" name="Line 51"/>
            <p:cNvSpPr>
              <a:spLocks noChangeShapeType="1"/>
            </p:cNvSpPr>
            <p:nvPr/>
          </p:nvSpPr>
          <p:spPr bwMode="auto">
            <a:xfrm flipV="1">
              <a:off x="4737101" y="4752975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44" name="Rectangle 52"/>
            <p:cNvSpPr>
              <a:spLocks noChangeArrowheads="1"/>
            </p:cNvSpPr>
            <p:nvPr/>
          </p:nvSpPr>
          <p:spPr bwMode="auto">
            <a:xfrm>
              <a:off x="4686301" y="4865688"/>
              <a:ext cx="15388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40</a:t>
              </a:r>
              <a:endPara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5" name="Line 53"/>
            <p:cNvSpPr>
              <a:spLocks noChangeShapeType="1"/>
            </p:cNvSpPr>
            <p:nvPr/>
          </p:nvSpPr>
          <p:spPr bwMode="auto">
            <a:xfrm>
              <a:off x="4737101" y="811213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46" name="Line 54"/>
            <p:cNvSpPr>
              <a:spLocks noChangeShapeType="1"/>
            </p:cNvSpPr>
            <p:nvPr/>
          </p:nvSpPr>
          <p:spPr bwMode="auto">
            <a:xfrm flipV="1">
              <a:off x="5313363" y="4752975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47" name="Rectangle 55"/>
            <p:cNvSpPr>
              <a:spLocks noChangeArrowheads="1"/>
            </p:cNvSpPr>
            <p:nvPr/>
          </p:nvSpPr>
          <p:spPr bwMode="auto">
            <a:xfrm>
              <a:off x="5262563" y="4865688"/>
              <a:ext cx="15388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50</a:t>
              </a:r>
              <a:endPara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8" name="Line 56"/>
            <p:cNvSpPr>
              <a:spLocks noChangeShapeType="1"/>
            </p:cNvSpPr>
            <p:nvPr/>
          </p:nvSpPr>
          <p:spPr bwMode="auto">
            <a:xfrm>
              <a:off x="5313363" y="811213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49" name="Line 57"/>
            <p:cNvSpPr>
              <a:spLocks noChangeShapeType="1"/>
            </p:cNvSpPr>
            <p:nvPr/>
          </p:nvSpPr>
          <p:spPr bwMode="auto">
            <a:xfrm flipV="1">
              <a:off x="5895976" y="4752975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50" name="Rectangle 58"/>
            <p:cNvSpPr>
              <a:spLocks noChangeArrowheads="1"/>
            </p:cNvSpPr>
            <p:nvPr/>
          </p:nvSpPr>
          <p:spPr bwMode="auto">
            <a:xfrm>
              <a:off x="5845176" y="4865688"/>
              <a:ext cx="15388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60</a:t>
              </a:r>
              <a:endPara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51" name="Line 59"/>
            <p:cNvSpPr>
              <a:spLocks noChangeShapeType="1"/>
            </p:cNvSpPr>
            <p:nvPr/>
          </p:nvSpPr>
          <p:spPr bwMode="auto">
            <a:xfrm>
              <a:off x="5895976" y="811213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52" name="Line 60"/>
            <p:cNvSpPr>
              <a:spLocks noChangeShapeType="1"/>
            </p:cNvSpPr>
            <p:nvPr/>
          </p:nvSpPr>
          <p:spPr bwMode="auto">
            <a:xfrm flipV="1">
              <a:off x="6472238" y="4752975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53" name="Rectangle 61"/>
            <p:cNvSpPr>
              <a:spLocks noChangeArrowheads="1"/>
            </p:cNvSpPr>
            <p:nvPr/>
          </p:nvSpPr>
          <p:spPr bwMode="auto">
            <a:xfrm>
              <a:off x="6421438" y="4865688"/>
              <a:ext cx="15388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70</a:t>
              </a:r>
              <a:endPara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54" name="Line 62"/>
            <p:cNvSpPr>
              <a:spLocks noChangeShapeType="1"/>
            </p:cNvSpPr>
            <p:nvPr/>
          </p:nvSpPr>
          <p:spPr bwMode="auto">
            <a:xfrm>
              <a:off x="6472238" y="811213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55" name="Line 63"/>
            <p:cNvSpPr>
              <a:spLocks noChangeShapeType="1"/>
            </p:cNvSpPr>
            <p:nvPr/>
          </p:nvSpPr>
          <p:spPr bwMode="auto">
            <a:xfrm flipV="1">
              <a:off x="7054851" y="4752975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56" name="Rectangle 64"/>
            <p:cNvSpPr>
              <a:spLocks noChangeArrowheads="1"/>
            </p:cNvSpPr>
            <p:nvPr/>
          </p:nvSpPr>
          <p:spPr bwMode="auto">
            <a:xfrm>
              <a:off x="7004051" y="4865688"/>
              <a:ext cx="15388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80</a:t>
              </a:r>
              <a:endPara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57" name="Line 65"/>
            <p:cNvSpPr>
              <a:spLocks noChangeShapeType="1"/>
            </p:cNvSpPr>
            <p:nvPr/>
          </p:nvSpPr>
          <p:spPr bwMode="auto">
            <a:xfrm>
              <a:off x="7054851" y="811213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58" name="Line 66"/>
            <p:cNvSpPr>
              <a:spLocks noChangeShapeType="1"/>
            </p:cNvSpPr>
            <p:nvPr/>
          </p:nvSpPr>
          <p:spPr bwMode="auto">
            <a:xfrm flipV="1">
              <a:off x="7631113" y="4752975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59" name="Rectangle 67"/>
            <p:cNvSpPr>
              <a:spLocks noChangeArrowheads="1"/>
            </p:cNvSpPr>
            <p:nvPr/>
          </p:nvSpPr>
          <p:spPr bwMode="auto">
            <a:xfrm>
              <a:off x="7580313" y="4865688"/>
              <a:ext cx="15388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90</a:t>
              </a:r>
              <a:endPara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60" name="Line 68"/>
            <p:cNvSpPr>
              <a:spLocks noChangeShapeType="1"/>
            </p:cNvSpPr>
            <p:nvPr/>
          </p:nvSpPr>
          <p:spPr bwMode="auto">
            <a:xfrm>
              <a:off x="7631113" y="811213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61" name="Line 69"/>
            <p:cNvSpPr>
              <a:spLocks noChangeShapeType="1"/>
            </p:cNvSpPr>
            <p:nvPr/>
          </p:nvSpPr>
          <p:spPr bwMode="auto">
            <a:xfrm flipV="1">
              <a:off x="8213726" y="4752975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62" name="Rectangle 70"/>
            <p:cNvSpPr>
              <a:spLocks noChangeArrowheads="1"/>
            </p:cNvSpPr>
            <p:nvPr/>
          </p:nvSpPr>
          <p:spPr bwMode="auto">
            <a:xfrm>
              <a:off x="8140701" y="4865688"/>
              <a:ext cx="23083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100</a:t>
              </a:r>
              <a:endPara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63" name="Line 71"/>
            <p:cNvSpPr>
              <a:spLocks noChangeShapeType="1"/>
            </p:cNvSpPr>
            <p:nvPr/>
          </p:nvSpPr>
          <p:spPr bwMode="auto">
            <a:xfrm>
              <a:off x="8213726" y="811213"/>
              <a:ext cx="0" cy="5715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64" name="Line 72"/>
            <p:cNvSpPr>
              <a:spLocks noChangeShapeType="1"/>
            </p:cNvSpPr>
            <p:nvPr/>
          </p:nvSpPr>
          <p:spPr bwMode="auto">
            <a:xfrm>
              <a:off x="2419351" y="4810125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65" name="Line 73"/>
            <p:cNvSpPr>
              <a:spLocks noChangeShapeType="1"/>
            </p:cNvSpPr>
            <p:nvPr/>
          </p:nvSpPr>
          <p:spPr bwMode="auto">
            <a:xfrm flipH="1">
              <a:off x="8185151" y="4810125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66" name="Line 74"/>
            <p:cNvSpPr>
              <a:spLocks noChangeShapeType="1"/>
            </p:cNvSpPr>
            <p:nvPr/>
          </p:nvSpPr>
          <p:spPr bwMode="auto">
            <a:xfrm>
              <a:off x="2419351" y="4240213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67" name="Line 75"/>
            <p:cNvSpPr>
              <a:spLocks noChangeShapeType="1"/>
            </p:cNvSpPr>
            <p:nvPr/>
          </p:nvSpPr>
          <p:spPr bwMode="auto">
            <a:xfrm flipH="1">
              <a:off x="8185151" y="4240213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68" name="Line 76"/>
            <p:cNvSpPr>
              <a:spLocks noChangeShapeType="1"/>
            </p:cNvSpPr>
            <p:nvPr/>
          </p:nvSpPr>
          <p:spPr bwMode="auto">
            <a:xfrm>
              <a:off x="2419351" y="3670300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69" name="Line 77"/>
            <p:cNvSpPr>
              <a:spLocks noChangeShapeType="1"/>
            </p:cNvSpPr>
            <p:nvPr/>
          </p:nvSpPr>
          <p:spPr bwMode="auto">
            <a:xfrm flipH="1">
              <a:off x="8185151" y="3670300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70" name="Line 78"/>
            <p:cNvSpPr>
              <a:spLocks noChangeShapeType="1"/>
            </p:cNvSpPr>
            <p:nvPr/>
          </p:nvSpPr>
          <p:spPr bwMode="auto">
            <a:xfrm>
              <a:off x="2419351" y="3101975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71" name="Line 79"/>
            <p:cNvSpPr>
              <a:spLocks noChangeShapeType="1"/>
            </p:cNvSpPr>
            <p:nvPr/>
          </p:nvSpPr>
          <p:spPr bwMode="auto">
            <a:xfrm flipH="1">
              <a:off x="8185151" y="3101975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72" name="Line 80"/>
            <p:cNvSpPr>
              <a:spLocks noChangeShapeType="1"/>
            </p:cNvSpPr>
            <p:nvPr/>
          </p:nvSpPr>
          <p:spPr bwMode="auto">
            <a:xfrm>
              <a:off x="2419351" y="2525713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73" name="Line 81"/>
            <p:cNvSpPr>
              <a:spLocks noChangeShapeType="1"/>
            </p:cNvSpPr>
            <p:nvPr/>
          </p:nvSpPr>
          <p:spPr bwMode="auto">
            <a:xfrm flipH="1">
              <a:off x="8185151" y="2525713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74" name="Line 82"/>
            <p:cNvSpPr>
              <a:spLocks noChangeShapeType="1"/>
            </p:cNvSpPr>
            <p:nvPr/>
          </p:nvSpPr>
          <p:spPr bwMode="auto">
            <a:xfrm>
              <a:off x="2419351" y="1957388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75" name="Line 83"/>
            <p:cNvSpPr>
              <a:spLocks noChangeShapeType="1"/>
            </p:cNvSpPr>
            <p:nvPr/>
          </p:nvSpPr>
          <p:spPr bwMode="auto">
            <a:xfrm flipH="1">
              <a:off x="8185151" y="1957388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76" name="Line 84"/>
            <p:cNvSpPr>
              <a:spLocks noChangeShapeType="1"/>
            </p:cNvSpPr>
            <p:nvPr/>
          </p:nvSpPr>
          <p:spPr bwMode="auto">
            <a:xfrm>
              <a:off x="2419351" y="1387475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77" name="Line 85"/>
            <p:cNvSpPr>
              <a:spLocks noChangeShapeType="1"/>
            </p:cNvSpPr>
            <p:nvPr/>
          </p:nvSpPr>
          <p:spPr bwMode="auto">
            <a:xfrm flipH="1">
              <a:off x="8185151" y="1387475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78" name="Line 86"/>
            <p:cNvSpPr>
              <a:spLocks noChangeShapeType="1"/>
            </p:cNvSpPr>
            <p:nvPr/>
          </p:nvSpPr>
          <p:spPr bwMode="auto">
            <a:xfrm>
              <a:off x="2419351" y="811213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79" name="Line 87"/>
            <p:cNvSpPr>
              <a:spLocks noChangeShapeType="1"/>
            </p:cNvSpPr>
            <p:nvPr/>
          </p:nvSpPr>
          <p:spPr bwMode="auto">
            <a:xfrm flipH="1">
              <a:off x="8185151" y="811213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80" name="Line 88"/>
            <p:cNvSpPr>
              <a:spLocks noChangeShapeType="1"/>
            </p:cNvSpPr>
            <p:nvPr/>
          </p:nvSpPr>
          <p:spPr bwMode="auto">
            <a:xfrm>
              <a:off x="2419351" y="4810125"/>
              <a:ext cx="555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81" name="Rectangle 89"/>
            <p:cNvSpPr>
              <a:spLocks noChangeArrowheads="1"/>
            </p:cNvSpPr>
            <p:nvPr/>
          </p:nvSpPr>
          <p:spPr bwMode="auto">
            <a:xfrm>
              <a:off x="2149422" y="4722799"/>
              <a:ext cx="23083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500</a:t>
              </a:r>
              <a:endPara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2" name="Line 90"/>
            <p:cNvSpPr>
              <a:spLocks noChangeShapeType="1"/>
            </p:cNvSpPr>
            <p:nvPr/>
          </p:nvSpPr>
          <p:spPr bwMode="auto">
            <a:xfrm flipH="1">
              <a:off x="8158163" y="4810125"/>
              <a:ext cx="555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83" name="Line 91"/>
            <p:cNvSpPr>
              <a:spLocks noChangeShapeType="1"/>
            </p:cNvSpPr>
            <p:nvPr/>
          </p:nvSpPr>
          <p:spPr bwMode="auto">
            <a:xfrm>
              <a:off x="2419351" y="4240213"/>
              <a:ext cx="555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84" name="Rectangle 92"/>
            <p:cNvSpPr>
              <a:spLocks noChangeArrowheads="1"/>
            </p:cNvSpPr>
            <p:nvPr/>
          </p:nvSpPr>
          <p:spPr bwMode="auto">
            <a:xfrm>
              <a:off x="2149422" y="4181462"/>
              <a:ext cx="23083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525</a:t>
              </a:r>
              <a:endPara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5" name="Line 93"/>
            <p:cNvSpPr>
              <a:spLocks noChangeShapeType="1"/>
            </p:cNvSpPr>
            <p:nvPr/>
          </p:nvSpPr>
          <p:spPr bwMode="auto">
            <a:xfrm flipH="1">
              <a:off x="8158163" y="4240213"/>
              <a:ext cx="555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86" name="Line 94"/>
            <p:cNvSpPr>
              <a:spLocks noChangeShapeType="1"/>
            </p:cNvSpPr>
            <p:nvPr/>
          </p:nvSpPr>
          <p:spPr bwMode="auto">
            <a:xfrm>
              <a:off x="2419351" y="3670300"/>
              <a:ext cx="555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87" name="Rectangle 95"/>
            <p:cNvSpPr>
              <a:spLocks noChangeArrowheads="1"/>
            </p:cNvSpPr>
            <p:nvPr/>
          </p:nvSpPr>
          <p:spPr bwMode="auto">
            <a:xfrm>
              <a:off x="2149422" y="3611549"/>
              <a:ext cx="23083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550</a:t>
              </a:r>
              <a:endPara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8" name="Line 96"/>
            <p:cNvSpPr>
              <a:spLocks noChangeShapeType="1"/>
            </p:cNvSpPr>
            <p:nvPr/>
          </p:nvSpPr>
          <p:spPr bwMode="auto">
            <a:xfrm flipH="1">
              <a:off x="8158163" y="3670300"/>
              <a:ext cx="555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89" name="Line 97"/>
            <p:cNvSpPr>
              <a:spLocks noChangeShapeType="1"/>
            </p:cNvSpPr>
            <p:nvPr/>
          </p:nvSpPr>
          <p:spPr bwMode="auto">
            <a:xfrm>
              <a:off x="2419351" y="3101975"/>
              <a:ext cx="555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90" name="Rectangle 98"/>
            <p:cNvSpPr>
              <a:spLocks noChangeArrowheads="1"/>
            </p:cNvSpPr>
            <p:nvPr/>
          </p:nvSpPr>
          <p:spPr bwMode="auto">
            <a:xfrm>
              <a:off x="2149422" y="3043224"/>
              <a:ext cx="23083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575</a:t>
              </a:r>
              <a:endPara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91" name="Line 99"/>
            <p:cNvSpPr>
              <a:spLocks noChangeShapeType="1"/>
            </p:cNvSpPr>
            <p:nvPr/>
          </p:nvSpPr>
          <p:spPr bwMode="auto">
            <a:xfrm flipH="1">
              <a:off x="8158163" y="3101975"/>
              <a:ext cx="555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92" name="Line 100"/>
            <p:cNvSpPr>
              <a:spLocks noChangeShapeType="1"/>
            </p:cNvSpPr>
            <p:nvPr/>
          </p:nvSpPr>
          <p:spPr bwMode="auto">
            <a:xfrm>
              <a:off x="2419351" y="2525713"/>
              <a:ext cx="555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93" name="Rectangle 101"/>
            <p:cNvSpPr>
              <a:spLocks noChangeArrowheads="1"/>
            </p:cNvSpPr>
            <p:nvPr/>
          </p:nvSpPr>
          <p:spPr bwMode="auto">
            <a:xfrm>
              <a:off x="2149422" y="2466962"/>
              <a:ext cx="23083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600</a:t>
              </a:r>
              <a:endPara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94" name="Line 102"/>
            <p:cNvSpPr>
              <a:spLocks noChangeShapeType="1"/>
            </p:cNvSpPr>
            <p:nvPr/>
          </p:nvSpPr>
          <p:spPr bwMode="auto">
            <a:xfrm flipH="1">
              <a:off x="8158163" y="2525713"/>
              <a:ext cx="555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95" name="Line 103"/>
            <p:cNvSpPr>
              <a:spLocks noChangeShapeType="1"/>
            </p:cNvSpPr>
            <p:nvPr/>
          </p:nvSpPr>
          <p:spPr bwMode="auto">
            <a:xfrm>
              <a:off x="2419351" y="1957388"/>
              <a:ext cx="555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96" name="Rectangle 104"/>
            <p:cNvSpPr>
              <a:spLocks noChangeArrowheads="1"/>
            </p:cNvSpPr>
            <p:nvPr/>
          </p:nvSpPr>
          <p:spPr bwMode="auto">
            <a:xfrm>
              <a:off x="2149422" y="1898637"/>
              <a:ext cx="23083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625</a:t>
              </a:r>
              <a:endPara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97" name="Line 105"/>
            <p:cNvSpPr>
              <a:spLocks noChangeShapeType="1"/>
            </p:cNvSpPr>
            <p:nvPr/>
          </p:nvSpPr>
          <p:spPr bwMode="auto">
            <a:xfrm flipH="1">
              <a:off x="8158163" y="1957388"/>
              <a:ext cx="555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98" name="Line 106"/>
            <p:cNvSpPr>
              <a:spLocks noChangeShapeType="1"/>
            </p:cNvSpPr>
            <p:nvPr/>
          </p:nvSpPr>
          <p:spPr bwMode="auto">
            <a:xfrm>
              <a:off x="2419351" y="1387475"/>
              <a:ext cx="555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99" name="Rectangle 107"/>
            <p:cNvSpPr>
              <a:spLocks noChangeArrowheads="1"/>
            </p:cNvSpPr>
            <p:nvPr/>
          </p:nvSpPr>
          <p:spPr bwMode="auto">
            <a:xfrm>
              <a:off x="2149422" y="1328724"/>
              <a:ext cx="23083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650</a:t>
              </a:r>
              <a:endPara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00" name="Line 108"/>
            <p:cNvSpPr>
              <a:spLocks noChangeShapeType="1"/>
            </p:cNvSpPr>
            <p:nvPr/>
          </p:nvSpPr>
          <p:spPr bwMode="auto">
            <a:xfrm flipH="1">
              <a:off x="8158163" y="1387475"/>
              <a:ext cx="555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01" name="Line 109"/>
            <p:cNvSpPr>
              <a:spLocks noChangeShapeType="1"/>
            </p:cNvSpPr>
            <p:nvPr/>
          </p:nvSpPr>
          <p:spPr bwMode="auto">
            <a:xfrm>
              <a:off x="2419351" y="811213"/>
              <a:ext cx="555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02" name="Rectangle 110"/>
            <p:cNvSpPr>
              <a:spLocks noChangeArrowheads="1"/>
            </p:cNvSpPr>
            <p:nvPr/>
          </p:nvSpPr>
          <p:spPr bwMode="auto">
            <a:xfrm>
              <a:off x="2149422" y="754049"/>
              <a:ext cx="23083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675</a:t>
              </a:r>
              <a:endPara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2433638" y="1271267"/>
              <a:ext cx="7612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fcc_A1</a:t>
              </a:r>
              <a:endParaRPr lang="en-CA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452259" y="1472007"/>
              <a:ext cx="7612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Al</a:t>
              </a:r>
              <a:r>
                <a: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13</a:t>
              </a:r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Fe</a:t>
              </a:r>
              <a:r>
                <a: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6889616" y="2022229"/>
              <a:ext cx="8347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α</a:t>
              </a:r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_</a:t>
              </a:r>
              <a:r>
                <a:rPr lang="en-CA" sz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AlFeSi</a:t>
              </a:r>
              <a:endParaRPr lang="en-CA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7132996" y="2519363"/>
              <a:ext cx="8347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β</a:t>
              </a:r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_</a:t>
              </a:r>
              <a:r>
                <a:rPr lang="en-CA" sz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AlFeSi</a:t>
              </a:r>
              <a:endParaRPr lang="en-CA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05" name="Straight Arrow Connector 1104"/>
            <p:cNvCxnSpPr>
              <a:stCxn id="113" idx="2"/>
            </p:cNvCxnSpPr>
            <p:nvPr/>
          </p:nvCxnSpPr>
          <p:spPr>
            <a:xfrm flipH="1">
              <a:off x="7657257" y="1749006"/>
              <a:ext cx="175606" cy="14963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Arrow Connector 118"/>
            <p:cNvCxnSpPr/>
            <p:nvPr/>
          </p:nvCxnSpPr>
          <p:spPr>
            <a:xfrm flipV="1">
              <a:off x="7435692" y="2007793"/>
              <a:ext cx="229344" cy="2886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Arrow Connector 121"/>
            <p:cNvCxnSpPr/>
            <p:nvPr/>
          </p:nvCxnSpPr>
          <p:spPr>
            <a:xfrm flipV="1">
              <a:off x="7710604" y="2525713"/>
              <a:ext cx="229344" cy="2886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Arrow Connector 122"/>
            <p:cNvCxnSpPr/>
            <p:nvPr/>
          </p:nvCxnSpPr>
          <p:spPr>
            <a:xfrm flipV="1">
              <a:off x="7802311" y="2980175"/>
              <a:ext cx="229344" cy="2886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Arrow Connector 124"/>
            <p:cNvCxnSpPr/>
            <p:nvPr/>
          </p:nvCxnSpPr>
          <p:spPr>
            <a:xfrm flipV="1">
              <a:off x="7889722" y="3165287"/>
              <a:ext cx="229344" cy="2886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Arrow Connector 126"/>
            <p:cNvCxnSpPr/>
            <p:nvPr/>
          </p:nvCxnSpPr>
          <p:spPr>
            <a:xfrm flipV="1">
              <a:off x="7881652" y="3570194"/>
              <a:ext cx="229344" cy="2886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TextBox 128"/>
            <p:cNvSpPr txBox="1"/>
            <p:nvPr/>
          </p:nvSpPr>
          <p:spPr>
            <a:xfrm>
              <a:off x="7742544" y="3687480"/>
              <a:ext cx="4709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</a:p>
          </p:txBody>
        </p:sp>
        <p:cxnSp>
          <p:nvCxnSpPr>
            <p:cNvPr id="130" name="Straight Arrow Connector 129"/>
            <p:cNvCxnSpPr/>
            <p:nvPr/>
          </p:nvCxnSpPr>
          <p:spPr>
            <a:xfrm flipV="1">
              <a:off x="7970095" y="3762138"/>
              <a:ext cx="229344" cy="2886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TextBox 130"/>
            <p:cNvSpPr txBox="1"/>
            <p:nvPr/>
          </p:nvSpPr>
          <p:spPr>
            <a:xfrm>
              <a:off x="2396536" y="896578"/>
              <a:ext cx="2916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Al-0.4Si-0.49Mg-0.01Cu-0.16Fe-0.029Mn</a:t>
              </a:r>
              <a:endParaRPr lang="en-CA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550364" y="924319"/>
              <a:ext cx="5600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8278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810000" y="1714500"/>
            <a:ext cx="4572000" cy="3429000"/>
            <a:chOff x="3810000" y="1714500"/>
            <a:chExt cx="4572000" cy="3429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0" y="1714500"/>
              <a:ext cx="4572000" cy="3429000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3998563" y="1827841"/>
              <a:ext cx="4339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en-CA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" name="Straight Arrow Connector 3"/>
            <p:cNvCxnSpPr/>
            <p:nvPr/>
          </p:nvCxnSpPr>
          <p:spPr>
            <a:xfrm flipH="1" flipV="1">
              <a:off x="4432515" y="3033057"/>
              <a:ext cx="135312" cy="190679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4508004" y="3085236"/>
              <a:ext cx="110561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Cr rich phase </a:t>
              </a:r>
              <a:endParaRPr lang="en-CA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1773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854428" y="770868"/>
            <a:ext cx="6517105" cy="4462664"/>
            <a:chOff x="1854428" y="770868"/>
            <a:chExt cx="6517105" cy="4462664"/>
          </a:xfrm>
        </p:grpSpPr>
        <p:grpSp>
          <p:nvGrpSpPr>
            <p:cNvPr id="4" name="Group 3"/>
            <p:cNvGrpSpPr/>
            <p:nvPr/>
          </p:nvGrpSpPr>
          <p:grpSpPr>
            <a:xfrm>
              <a:off x="1854428" y="770868"/>
              <a:ext cx="6517105" cy="4462664"/>
              <a:chOff x="1854428" y="770868"/>
              <a:chExt cx="6517105" cy="4462664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1854428" y="811213"/>
                <a:ext cx="6517105" cy="4422319"/>
                <a:chOff x="1854428" y="811213"/>
                <a:chExt cx="6517105" cy="4422319"/>
              </a:xfrm>
            </p:grpSpPr>
            <p:grpSp>
              <p:nvGrpSpPr>
                <p:cNvPr id="2" name="Group 1"/>
                <p:cNvGrpSpPr/>
                <p:nvPr/>
              </p:nvGrpSpPr>
              <p:grpSpPr>
                <a:xfrm>
                  <a:off x="1854428" y="811213"/>
                  <a:ext cx="6517105" cy="4422319"/>
                  <a:chOff x="1854428" y="811213"/>
                  <a:chExt cx="6517105" cy="4422319"/>
                </a:xfrm>
              </p:grpSpPr>
              <p:sp>
                <p:nvSpPr>
                  <p:cNvPr id="6" name="Line 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213726" y="811213"/>
                    <a:ext cx="0" cy="3998913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7" name="Freeform 7"/>
                  <p:cNvSpPr>
                    <a:spLocks/>
                  </p:cNvSpPr>
                  <p:nvPr/>
                </p:nvSpPr>
                <p:spPr bwMode="auto">
                  <a:xfrm>
                    <a:off x="2419351" y="3236913"/>
                    <a:ext cx="5794375" cy="1573213"/>
                  </a:xfrm>
                  <a:custGeom>
                    <a:avLst/>
                    <a:gdLst>
                      <a:gd name="T0" fmla="*/ 55 w 1025"/>
                      <a:gd name="T1" fmla="*/ 279 h 279"/>
                      <a:gd name="T2" fmla="*/ 245 w 1025"/>
                      <a:gd name="T3" fmla="*/ 279 h 279"/>
                      <a:gd name="T4" fmla="*/ 376 w 1025"/>
                      <a:gd name="T5" fmla="*/ 279 h 279"/>
                      <a:gd name="T6" fmla="*/ 472 w 1025"/>
                      <a:gd name="T7" fmla="*/ 279 h 279"/>
                      <a:gd name="T8" fmla="*/ 512 w 1025"/>
                      <a:gd name="T9" fmla="*/ 279 h 279"/>
                      <a:gd name="T10" fmla="*/ 578 w 1025"/>
                      <a:gd name="T11" fmla="*/ 279 h 279"/>
                      <a:gd name="T12" fmla="*/ 626 w 1025"/>
                      <a:gd name="T13" fmla="*/ 279 h 279"/>
                      <a:gd name="T14" fmla="*/ 683 w 1025"/>
                      <a:gd name="T15" fmla="*/ 279 h 279"/>
                      <a:gd name="T16" fmla="*/ 726 w 1025"/>
                      <a:gd name="T17" fmla="*/ 279 h 279"/>
                      <a:gd name="T18" fmla="*/ 760 w 1025"/>
                      <a:gd name="T19" fmla="*/ 279 h 279"/>
                      <a:gd name="T20" fmla="*/ 784 w 1025"/>
                      <a:gd name="T21" fmla="*/ 279 h 279"/>
                      <a:gd name="T22" fmla="*/ 801 w 1025"/>
                      <a:gd name="T23" fmla="*/ 279 h 279"/>
                      <a:gd name="T24" fmla="*/ 824 w 1025"/>
                      <a:gd name="T25" fmla="*/ 279 h 279"/>
                      <a:gd name="T26" fmla="*/ 842 w 1025"/>
                      <a:gd name="T27" fmla="*/ 279 h 279"/>
                      <a:gd name="T28" fmla="*/ 858 w 1025"/>
                      <a:gd name="T29" fmla="*/ 279 h 279"/>
                      <a:gd name="T30" fmla="*/ 871 w 1025"/>
                      <a:gd name="T31" fmla="*/ 279 h 279"/>
                      <a:gd name="T32" fmla="*/ 882 w 1025"/>
                      <a:gd name="T33" fmla="*/ 279 h 279"/>
                      <a:gd name="T34" fmla="*/ 890 w 1025"/>
                      <a:gd name="T35" fmla="*/ 279 h 279"/>
                      <a:gd name="T36" fmla="*/ 913 w 1025"/>
                      <a:gd name="T37" fmla="*/ 279 h 279"/>
                      <a:gd name="T38" fmla="*/ 929 w 1025"/>
                      <a:gd name="T39" fmla="*/ 279 h 279"/>
                      <a:gd name="T40" fmla="*/ 936 w 1025"/>
                      <a:gd name="T41" fmla="*/ 279 h 279"/>
                      <a:gd name="T42" fmla="*/ 948 w 1025"/>
                      <a:gd name="T43" fmla="*/ 279 h 279"/>
                      <a:gd name="T44" fmla="*/ 956 w 1025"/>
                      <a:gd name="T45" fmla="*/ 279 h 279"/>
                      <a:gd name="T46" fmla="*/ 962 w 1025"/>
                      <a:gd name="T47" fmla="*/ 279 h 279"/>
                      <a:gd name="T48" fmla="*/ 966 w 1025"/>
                      <a:gd name="T49" fmla="*/ 279 h 279"/>
                      <a:gd name="T50" fmla="*/ 1010 w 1025"/>
                      <a:gd name="T51" fmla="*/ 64 h 279"/>
                      <a:gd name="T52" fmla="*/ 1018 w 1025"/>
                      <a:gd name="T53" fmla="*/ 27 h 279"/>
                      <a:gd name="T54" fmla="*/ 1020 w 1025"/>
                      <a:gd name="T55" fmla="*/ 18 h 279"/>
                      <a:gd name="T56" fmla="*/ 1022 w 1025"/>
                      <a:gd name="T57" fmla="*/ 11 h 279"/>
                      <a:gd name="T58" fmla="*/ 1022 w 1025"/>
                      <a:gd name="T59" fmla="*/ 8 h 279"/>
                      <a:gd name="T60" fmla="*/ 1023 w 1025"/>
                      <a:gd name="T61" fmla="*/ 5 h 279"/>
                      <a:gd name="T62" fmla="*/ 1024 w 1025"/>
                      <a:gd name="T63" fmla="*/ 3 h 279"/>
                      <a:gd name="T64" fmla="*/ 1024 w 1025"/>
                      <a:gd name="T65" fmla="*/ 2 h 279"/>
                      <a:gd name="T66" fmla="*/ 1024 w 1025"/>
                      <a:gd name="T67" fmla="*/ 2 h 279"/>
                      <a:gd name="T68" fmla="*/ 1024 w 1025"/>
                      <a:gd name="T69" fmla="*/ 1 h 279"/>
                      <a:gd name="T70" fmla="*/ 1024 w 1025"/>
                      <a:gd name="T71" fmla="*/ 1 h 279"/>
                      <a:gd name="T72" fmla="*/ 1024 w 1025"/>
                      <a:gd name="T73" fmla="*/ 1 h 279"/>
                      <a:gd name="T74" fmla="*/ 1025 w 1025"/>
                      <a:gd name="T75" fmla="*/ 0 h 2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025" h="279">
                        <a:moveTo>
                          <a:pt x="0" y="279"/>
                        </a:moveTo>
                        <a:lnTo>
                          <a:pt x="55" y="279"/>
                        </a:lnTo>
                        <a:lnTo>
                          <a:pt x="160" y="279"/>
                        </a:lnTo>
                        <a:lnTo>
                          <a:pt x="245" y="279"/>
                        </a:lnTo>
                        <a:lnTo>
                          <a:pt x="316" y="279"/>
                        </a:lnTo>
                        <a:lnTo>
                          <a:pt x="376" y="279"/>
                        </a:lnTo>
                        <a:lnTo>
                          <a:pt x="427" y="279"/>
                        </a:lnTo>
                        <a:lnTo>
                          <a:pt x="472" y="279"/>
                        </a:lnTo>
                        <a:lnTo>
                          <a:pt x="499" y="279"/>
                        </a:lnTo>
                        <a:lnTo>
                          <a:pt x="512" y="279"/>
                        </a:lnTo>
                        <a:lnTo>
                          <a:pt x="553" y="279"/>
                        </a:lnTo>
                        <a:lnTo>
                          <a:pt x="578" y="279"/>
                        </a:lnTo>
                        <a:lnTo>
                          <a:pt x="590" y="279"/>
                        </a:lnTo>
                        <a:lnTo>
                          <a:pt x="626" y="279"/>
                        </a:lnTo>
                        <a:lnTo>
                          <a:pt x="657" y="279"/>
                        </a:lnTo>
                        <a:lnTo>
                          <a:pt x="683" y="279"/>
                        </a:lnTo>
                        <a:lnTo>
                          <a:pt x="706" y="279"/>
                        </a:lnTo>
                        <a:lnTo>
                          <a:pt x="726" y="279"/>
                        </a:lnTo>
                        <a:lnTo>
                          <a:pt x="744" y="279"/>
                        </a:lnTo>
                        <a:lnTo>
                          <a:pt x="760" y="279"/>
                        </a:lnTo>
                        <a:lnTo>
                          <a:pt x="775" y="279"/>
                        </a:lnTo>
                        <a:lnTo>
                          <a:pt x="784" y="279"/>
                        </a:lnTo>
                        <a:lnTo>
                          <a:pt x="788" y="279"/>
                        </a:lnTo>
                        <a:lnTo>
                          <a:pt x="801" y="279"/>
                        </a:lnTo>
                        <a:lnTo>
                          <a:pt x="813" y="279"/>
                        </a:lnTo>
                        <a:lnTo>
                          <a:pt x="824" y="279"/>
                        </a:lnTo>
                        <a:lnTo>
                          <a:pt x="834" y="279"/>
                        </a:lnTo>
                        <a:lnTo>
                          <a:pt x="842" y="279"/>
                        </a:lnTo>
                        <a:lnTo>
                          <a:pt x="850" y="279"/>
                        </a:lnTo>
                        <a:lnTo>
                          <a:pt x="858" y="279"/>
                        </a:lnTo>
                        <a:lnTo>
                          <a:pt x="864" y="279"/>
                        </a:lnTo>
                        <a:lnTo>
                          <a:pt x="871" y="279"/>
                        </a:lnTo>
                        <a:lnTo>
                          <a:pt x="876" y="279"/>
                        </a:lnTo>
                        <a:lnTo>
                          <a:pt x="882" y="279"/>
                        </a:lnTo>
                        <a:lnTo>
                          <a:pt x="885" y="279"/>
                        </a:lnTo>
                        <a:lnTo>
                          <a:pt x="890" y="279"/>
                        </a:lnTo>
                        <a:lnTo>
                          <a:pt x="903" y="279"/>
                        </a:lnTo>
                        <a:lnTo>
                          <a:pt x="913" y="279"/>
                        </a:lnTo>
                        <a:lnTo>
                          <a:pt x="922" y="279"/>
                        </a:lnTo>
                        <a:lnTo>
                          <a:pt x="929" y="279"/>
                        </a:lnTo>
                        <a:lnTo>
                          <a:pt x="933" y="279"/>
                        </a:lnTo>
                        <a:lnTo>
                          <a:pt x="936" y="279"/>
                        </a:lnTo>
                        <a:lnTo>
                          <a:pt x="943" y="279"/>
                        </a:lnTo>
                        <a:lnTo>
                          <a:pt x="948" y="279"/>
                        </a:lnTo>
                        <a:lnTo>
                          <a:pt x="953" y="279"/>
                        </a:lnTo>
                        <a:lnTo>
                          <a:pt x="956" y="279"/>
                        </a:lnTo>
                        <a:lnTo>
                          <a:pt x="960" y="279"/>
                        </a:lnTo>
                        <a:lnTo>
                          <a:pt x="962" y="279"/>
                        </a:lnTo>
                        <a:lnTo>
                          <a:pt x="965" y="279"/>
                        </a:lnTo>
                        <a:lnTo>
                          <a:pt x="966" y="279"/>
                        </a:lnTo>
                        <a:lnTo>
                          <a:pt x="995" y="140"/>
                        </a:lnTo>
                        <a:lnTo>
                          <a:pt x="1010" y="64"/>
                        </a:lnTo>
                        <a:lnTo>
                          <a:pt x="1016" y="39"/>
                        </a:lnTo>
                        <a:lnTo>
                          <a:pt x="1018" y="27"/>
                        </a:lnTo>
                        <a:lnTo>
                          <a:pt x="1020" y="20"/>
                        </a:lnTo>
                        <a:lnTo>
                          <a:pt x="1020" y="18"/>
                        </a:lnTo>
                        <a:lnTo>
                          <a:pt x="1021" y="15"/>
                        </a:lnTo>
                        <a:lnTo>
                          <a:pt x="1022" y="11"/>
                        </a:lnTo>
                        <a:lnTo>
                          <a:pt x="1022" y="9"/>
                        </a:lnTo>
                        <a:lnTo>
                          <a:pt x="1022" y="8"/>
                        </a:lnTo>
                        <a:lnTo>
                          <a:pt x="1023" y="6"/>
                        </a:lnTo>
                        <a:lnTo>
                          <a:pt x="1023" y="5"/>
                        </a:lnTo>
                        <a:lnTo>
                          <a:pt x="1023" y="4"/>
                        </a:lnTo>
                        <a:lnTo>
                          <a:pt x="1024" y="3"/>
                        </a:lnTo>
                        <a:lnTo>
                          <a:pt x="1024" y="3"/>
                        </a:lnTo>
                        <a:lnTo>
                          <a:pt x="1024" y="2"/>
                        </a:lnTo>
                        <a:lnTo>
                          <a:pt x="1024" y="2"/>
                        </a:lnTo>
                        <a:lnTo>
                          <a:pt x="1024" y="2"/>
                        </a:lnTo>
                        <a:lnTo>
                          <a:pt x="1024" y="1"/>
                        </a:lnTo>
                        <a:lnTo>
                          <a:pt x="1024" y="1"/>
                        </a:lnTo>
                        <a:lnTo>
                          <a:pt x="1024" y="1"/>
                        </a:lnTo>
                        <a:lnTo>
                          <a:pt x="1024" y="1"/>
                        </a:lnTo>
                        <a:lnTo>
                          <a:pt x="1024" y="1"/>
                        </a:lnTo>
                        <a:lnTo>
                          <a:pt x="1024" y="1"/>
                        </a:lnTo>
                        <a:lnTo>
                          <a:pt x="1024" y="1"/>
                        </a:lnTo>
                        <a:lnTo>
                          <a:pt x="1025" y="0"/>
                        </a:lnTo>
                      </a:path>
                    </a:pathLst>
                  </a:custGeom>
                  <a:noFill/>
                  <a:ln w="635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8" name="Freeform 8"/>
                  <p:cNvSpPr>
                    <a:spLocks/>
                  </p:cNvSpPr>
                  <p:nvPr/>
                </p:nvSpPr>
                <p:spPr bwMode="auto">
                  <a:xfrm>
                    <a:off x="2419351" y="4195763"/>
                    <a:ext cx="5794375" cy="614363"/>
                  </a:xfrm>
                  <a:custGeom>
                    <a:avLst/>
                    <a:gdLst>
                      <a:gd name="T0" fmla="*/ 55 w 1025"/>
                      <a:gd name="T1" fmla="*/ 109 h 109"/>
                      <a:gd name="T2" fmla="*/ 245 w 1025"/>
                      <a:gd name="T3" fmla="*/ 109 h 109"/>
                      <a:gd name="T4" fmla="*/ 376 w 1025"/>
                      <a:gd name="T5" fmla="*/ 109 h 109"/>
                      <a:gd name="T6" fmla="*/ 472 w 1025"/>
                      <a:gd name="T7" fmla="*/ 109 h 109"/>
                      <a:gd name="T8" fmla="*/ 512 w 1025"/>
                      <a:gd name="T9" fmla="*/ 109 h 109"/>
                      <a:gd name="T10" fmla="*/ 578 w 1025"/>
                      <a:gd name="T11" fmla="*/ 109 h 109"/>
                      <a:gd name="T12" fmla="*/ 626 w 1025"/>
                      <a:gd name="T13" fmla="*/ 109 h 109"/>
                      <a:gd name="T14" fmla="*/ 683 w 1025"/>
                      <a:gd name="T15" fmla="*/ 109 h 109"/>
                      <a:gd name="T16" fmla="*/ 726 w 1025"/>
                      <a:gd name="T17" fmla="*/ 109 h 109"/>
                      <a:gd name="T18" fmla="*/ 760 w 1025"/>
                      <a:gd name="T19" fmla="*/ 109 h 109"/>
                      <a:gd name="T20" fmla="*/ 784 w 1025"/>
                      <a:gd name="T21" fmla="*/ 109 h 109"/>
                      <a:gd name="T22" fmla="*/ 801 w 1025"/>
                      <a:gd name="T23" fmla="*/ 109 h 109"/>
                      <a:gd name="T24" fmla="*/ 824 w 1025"/>
                      <a:gd name="T25" fmla="*/ 109 h 109"/>
                      <a:gd name="T26" fmla="*/ 842 w 1025"/>
                      <a:gd name="T27" fmla="*/ 109 h 109"/>
                      <a:gd name="T28" fmla="*/ 858 w 1025"/>
                      <a:gd name="T29" fmla="*/ 109 h 109"/>
                      <a:gd name="T30" fmla="*/ 871 w 1025"/>
                      <a:gd name="T31" fmla="*/ 109 h 109"/>
                      <a:gd name="T32" fmla="*/ 882 w 1025"/>
                      <a:gd name="T33" fmla="*/ 109 h 109"/>
                      <a:gd name="T34" fmla="*/ 890 w 1025"/>
                      <a:gd name="T35" fmla="*/ 109 h 109"/>
                      <a:gd name="T36" fmla="*/ 913 w 1025"/>
                      <a:gd name="T37" fmla="*/ 109 h 109"/>
                      <a:gd name="T38" fmla="*/ 929 w 1025"/>
                      <a:gd name="T39" fmla="*/ 109 h 109"/>
                      <a:gd name="T40" fmla="*/ 936 w 1025"/>
                      <a:gd name="T41" fmla="*/ 96 h 109"/>
                      <a:gd name="T42" fmla="*/ 948 w 1025"/>
                      <a:gd name="T43" fmla="*/ 42 h 109"/>
                      <a:gd name="T44" fmla="*/ 956 w 1025"/>
                      <a:gd name="T45" fmla="*/ 20 h 109"/>
                      <a:gd name="T46" fmla="*/ 962 w 1025"/>
                      <a:gd name="T47" fmla="*/ 10 h 109"/>
                      <a:gd name="T48" fmla="*/ 966 w 1025"/>
                      <a:gd name="T49" fmla="*/ 6 h 109"/>
                      <a:gd name="T50" fmla="*/ 1010 w 1025"/>
                      <a:gd name="T51" fmla="*/ 2 h 109"/>
                      <a:gd name="T52" fmla="*/ 1018 w 1025"/>
                      <a:gd name="T53" fmla="*/ 1 h 109"/>
                      <a:gd name="T54" fmla="*/ 1020 w 1025"/>
                      <a:gd name="T55" fmla="*/ 1 h 109"/>
                      <a:gd name="T56" fmla="*/ 1022 w 1025"/>
                      <a:gd name="T57" fmla="*/ 0 h 109"/>
                      <a:gd name="T58" fmla="*/ 1022 w 1025"/>
                      <a:gd name="T59" fmla="*/ 0 h 109"/>
                      <a:gd name="T60" fmla="*/ 1023 w 1025"/>
                      <a:gd name="T61" fmla="*/ 0 h 109"/>
                      <a:gd name="T62" fmla="*/ 1024 w 1025"/>
                      <a:gd name="T63" fmla="*/ 0 h 109"/>
                      <a:gd name="T64" fmla="*/ 1024 w 1025"/>
                      <a:gd name="T65" fmla="*/ 0 h 109"/>
                      <a:gd name="T66" fmla="*/ 1024 w 1025"/>
                      <a:gd name="T67" fmla="*/ 0 h 109"/>
                      <a:gd name="T68" fmla="*/ 1024 w 1025"/>
                      <a:gd name="T69" fmla="*/ 0 h 109"/>
                      <a:gd name="T70" fmla="*/ 1024 w 1025"/>
                      <a:gd name="T71" fmla="*/ 0 h 109"/>
                      <a:gd name="T72" fmla="*/ 1024 w 1025"/>
                      <a:gd name="T73" fmla="*/ 0 h 109"/>
                      <a:gd name="T74" fmla="*/ 1025 w 1025"/>
                      <a:gd name="T75" fmla="*/ 0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025" h="109">
                        <a:moveTo>
                          <a:pt x="0" y="109"/>
                        </a:moveTo>
                        <a:lnTo>
                          <a:pt x="55" y="109"/>
                        </a:lnTo>
                        <a:lnTo>
                          <a:pt x="160" y="109"/>
                        </a:lnTo>
                        <a:lnTo>
                          <a:pt x="245" y="109"/>
                        </a:lnTo>
                        <a:lnTo>
                          <a:pt x="316" y="109"/>
                        </a:lnTo>
                        <a:lnTo>
                          <a:pt x="376" y="109"/>
                        </a:lnTo>
                        <a:lnTo>
                          <a:pt x="427" y="109"/>
                        </a:lnTo>
                        <a:lnTo>
                          <a:pt x="472" y="109"/>
                        </a:lnTo>
                        <a:lnTo>
                          <a:pt x="499" y="109"/>
                        </a:lnTo>
                        <a:lnTo>
                          <a:pt x="512" y="109"/>
                        </a:lnTo>
                        <a:lnTo>
                          <a:pt x="553" y="109"/>
                        </a:lnTo>
                        <a:lnTo>
                          <a:pt x="578" y="109"/>
                        </a:lnTo>
                        <a:lnTo>
                          <a:pt x="590" y="109"/>
                        </a:lnTo>
                        <a:lnTo>
                          <a:pt x="626" y="109"/>
                        </a:lnTo>
                        <a:lnTo>
                          <a:pt x="657" y="109"/>
                        </a:lnTo>
                        <a:lnTo>
                          <a:pt x="683" y="109"/>
                        </a:lnTo>
                        <a:lnTo>
                          <a:pt x="706" y="109"/>
                        </a:lnTo>
                        <a:lnTo>
                          <a:pt x="726" y="109"/>
                        </a:lnTo>
                        <a:lnTo>
                          <a:pt x="744" y="109"/>
                        </a:lnTo>
                        <a:lnTo>
                          <a:pt x="760" y="109"/>
                        </a:lnTo>
                        <a:lnTo>
                          <a:pt x="775" y="109"/>
                        </a:lnTo>
                        <a:lnTo>
                          <a:pt x="784" y="109"/>
                        </a:lnTo>
                        <a:lnTo>
                          <a:pt x="788" y="109"/>
                        </a:lnTo>
                        <a:lnTo>
                          <a:pt x="801" y="109"/>
                        </a:lnTo>
                        <a:lnTo>
                          <a:pt x="813" y="109"/>
                        </a:lnTo>
                        <a:lnTo>
                          <a:pt x="824" y="109"/>
                        </a:lnTo>
                        <a:lnTo>
                          <a:pt x="834" y="109"/>
                        </a:lnTo>
                        <a:lnTo>
                          <a:pt x="842" y="109"/>
                        </a:lnTo>
                        <a:lnTo>
                          <a:pt x="850" y="109"/>
                        </a:lnTo>
                        <a:lnTo>
                          <a:pt x="858" y="109"/>
                        </a:lnTo>
                        <a:lnTo>
                          <a:pt x="864" y="109"/>
                        </a:lnTo>
                        <a:lnTo>
                          <a:pt x="871" y="109"/>
                        </a:lnTo>
                        <a:lnTo>
                          <a:pt x="876" y="109"/>
                        </a:lnTo>
                        <a:lnTo>
                          <a:pt x="882" y="109"/>
                        </a:lnTo>
                        <a:lnTo>
                          <a:pt x="885" y="109"/>
                        </a:lnTo>
                        <a:lnTo>
                          <a:pt x="890" y="109"/>
                        </a:lnTo>
                        <a:lnTo>
                          <a:pt x="903" y="109"/>
                        </a:lnTo>
                        <a:lnTo>
                          <a:pt x="913" y="109"/>
                        </a:lnTo>
                        <a:lnTo>
                          <a:pt x="922" y="109"/>
                        </a:lnTo>
                        <a:lnTo>
                          <a:pt x="929" y="109"/>
                        </a:lnTo>
                        <a:lnTo>
                          <a:pt x="933" y="109"/>
                        </a:lnTo>
                        <a:lnTo>
                          <a:pt x="936" y="96"/>
                        </a:lnTo>
                        <a:lnTo>
                          <a:pt x="943" y="63"/>
                        </a:lnTo>
                        <a:lnTo>
                          <a:pt x="948" y="42"/>
                        </a:lnTo>
                        <a:lnTo>
                          <a:pt x="953" y="29"/>
                        </a:lnTo>
                        <a:lnTo>
                          <a:pt x="956" y="20"/>
                        </a:lnTo>
                        <a:lnTo>
                          <a:pt x="960" y="14"/>
                        </a:lnTo>
                        <a:lnTo>
                          <a:pt x="962" y="10"/>
                        </a:lnTo>
                        <a:lnTo>
                          <a:pt x="965" y="7"/>
                        </a:lnTo>
                        <a:lnTo>
                          <a:pt x="966" y="6"/>
                        </a:lnTo>
                        <a:lnTo>
                          <a:pt x="995" y="3"/>
                        </a:lnTo>
                        <a:lnTo>
                          <a:pt x="1010" y="2"/>
                        </a:lnTo>
                        <a:lnTo>
                          <a:pt x="1016" y="1"/>
                        </a:lnTo>
                        <a:lnTo>
                          <a:pt x="1018" y="1"/>
                        </a:lnTo>
                        <a:lnTo>
                          <a:pt x="1020" y="1"/>
                        </a:lnTo>
                        <a:lnTo>
                          <a:pt x="1020" y="1"/>
                        </a:lnTo>
                        <a:lnTo>
                          <a:pt x="1021" y="1"/>
                        </a:lnTo>
                        <a:lnTo>
                          <a:pt x="1022" y="0"/>
                        </a:lnTo>
                        <a:lnTo>
                          <a:pt x="1022" y="0"/>
                        </a:lnTo>
                        <a:lnTo>
                          <a:pt x="1022" y="0"/>
                        </a:lnTo>
                        <a:lnTo>
                          <a:pt x="1023" y="0"/>
                        </a:lnTo>
                        <a:lnTo>
                          <a:pt x="1023" y="0"/>
                        </a:lnTo>
                        <a:lnTo>
                          <a:pt x="1023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5" y="0"/>
                        </a:lnTo>
                      </a:path>
                    </a:pathLst>
                  </a:custGeom>
                  <a:noFill/>
                  <a:ln w="635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9" name="Freeform 9"/>
                  <p:cNvSpPr>
                    <a:spLocks/>
                  </p:cNvSpPr>
                  <p:nvPr/>
                </p:nvSpPr>
                <p:spPr bwMode="auto">
                  <a:xfrm>
                    <a:off x="2419351" y="4719638"/>
                    <a:ext cx="5794375" cy="90488"/>
                  </a:xfrm>
                  <a:custGeom>
                    <a:avLst/>
                    <a:gdLst>
                      <a:gd name="T0" fmla="*/ 55 w 1025"/>
                      <a:gd name="T1" fmla="*/ 16 h 16"/>
                      <a:gd name="T2" fmla="*/ 245 w 1025"/>
                      <a:gd name="T3" fmla="*/ 16 h 16"/>
                      <a:gd name="T4" fmla="*/ 376 w 1025"/>
                      <a:gd name="T5" fmla="*/ 16 h 16"/>
                      <a:gd name="T6" fmla="*/ 472 w 1025"/>
                      <a:gd name="T7" fmla="*/ 16 h 16"/>
                      <a:gd name="T8" fmla="*/ 512 w 1025"/>
                      <a:gd name="T9" fmla="*/ 16 h 16"/>
                      <a:gd name="T10" fmla="*/ 578 w 1025"/>
                      <a:gd name="T11" fmla="*/ 16 h 16"/>
                      <a:gd name="T12" fmla="*/ 626 w 1025"/>
                      <a:gd name="T13" fmla="*/ 16 h 16"/>
                      <a:gd name="T14" fmla="*/ 683 w 1025"/>
                      <a:gd name="T15" fmla="*/ 16 h 16"/>
                      <a:gd name="T16" fmla="*/ 726 w 1025"/>
                      <a:gd name="T17" fmla="*/ 16 h 16"/>
                      <a:gd name="T18" fmla="*/ 760 w 1025"/>
                      <a:gd name="T19" fmla="*/ 16 h 16"/>
                      <a:gd name="T20" fmla="*/ 784 w 1025"/>
                      <a:gd name="T21" fmla="*/ 16 h 16"/>
                      <a:gd name="T22" fmla="*/ 801 w 1025"/>
                      <a:gd name="T23" fmla="*/ 16 h 16"/>
                      <a:gd name="T24" fmla="*/ 824 w 1025"/>
                      <a:gd name="T25" fmla="*/ 16 h 16"/>
                      <a:gd name="T26" fmla="*/ 842 w 1025"/>
                      <a:gd name="T27" fmla="*/ 16 h 16"/>
                      <a:gd name="T28" fmla="*/ 858 w 1025"/>
                      <a:gd name="T29" fmla="*/ 16 h 16"/>
                      <a:gd name="T30" fmla="*/ 871 w 1025"/>
                      <a:gd name="T31" fmla="*/ 16 h 16"/>
                      <a:gd name="T32" fmla="*/ 882 w 1025"/>
                      <a:gd name="T33" fmla="*/ 16 h 16"/>
                      <a:gd name="T34" fmla="*/ 890 w 1025"/>
                      <a:gd name="T35" fmla="*/ 16 h 16"/>
                      <a:gd name="T36" fmla="*/ 913 w 1025"/>
                      <a:gd name="T37" fmla="*/ 16 h 16"/>
                      <a:gd name="T38" fmla="*/ 929 w 1025"/>
                      <a:gd name="T39" fmla="*/ 16 h 16"/>
                      <a:gd name="T40" fmla="*/ 936 w 1025"/>
                      <a:gd name="T41" fmla="*/ 16 h 16"/>
                      <a:gd name="T42" fmla="*/ 948 w 1025"/>
                      <a:gd name="T43" fmla="*/ 16 h 16"/>
                      <a:gd name="T44" fmla="*/ 956 w 1025"/>
                      <a:gd name="T45" fmla="*/ 16 h 16"/>
                      <a:gd name="T46" fmla="*/ 962 w 1025"/>
                      <a:gd name="T47" fmla="*/ 16 h 16"/>
                      <a:gd name="T48" fmla="*/ 966 w 1025"/>
                      <a:gd name="T49" fmla="*/ 16 h 16"/>
                      <a:gd name="T50" fmla="*/ 1010 w 1025"/>
                      <a:gd name="T51" fmla="*/ 16 h 16"/>
                      <a:gd name="T52" fmla="*/ 1018 w 1025"/>
                      <a:gd name="T53" fmla="*/ 16 h 16"/>
                      <a:gd name="T54" fmla="*/ 1020 w 1025"/>
                      <a:gd name="T55" fmla="*/ 16 h 16"/>
                      <a:gd name="T56" fmla="*/ 1022 w 1025"/>
                      <a:gd name="T57" fmla="*/ 16 h 16"/>
                      <a:gd name="T58" fmla="*/ 1022 w 1025"/>
                      <a:gd name="T59" fmla="*/ 16 h 16"/>
                      <a:gd name="T60" fmla="*/ 1023 w 1025"/>
                      <a:gd name="T61" fmla="*/ 10 h 16"/>
                      <a:gd name="T62" fmla="*/ 1024 w 1025"/>
                      <a:gd name="T63" fmla="*/ 7 h 16"/>
                      <a:gd name="T64" fmla="*/ 1024 w 1025"/>
                      <a:gd name="T65" fmla="*/ 6 h 16"/>
                      <a:gd name="T66" fmla="*/ 1024 w 1025"/>
                      <a:gd name="T67" fmla="*/ 4 h 16"/>
                      <a:gd name="T68" fmla="*/ 1024 w 1025"/>
                      <a:gd name="T69" fmla="*/ 4 h 16"/>
                      <a:gd name="T70" fmla="*/ 1024 w 1025"/>
                      <a:gd name="T71" fmla="*/ 3 h 16"/>
                      <a:gd name="T72" fmla="*/ 1024 w 1025"/>
                      <a:gd name="T73" fmla="*/ 3 h 16"/>
                      <a:gd name="T74" fmla="*/ 1025 w 1025"/>
                      <a:gd name="T7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025" h="16">
                        <a:moveTo>
                          <a:pt x="0" y="16"/>
                        </a:moveTo>
                        <a:lnTo>
                          <a:pt x="55" y="16"/>
                        </a:lnTo>
                        <a:lnTo>
                          <a:pt x="160" y="16"/>
                        </a:lnTo>
                        <a:lnTo>
                          <a:pt x="245" y="16"/>
                        </a:lnTo>
                        <a:lnTo>
                          <a:pt x="316" y="16"/>
                        </a:lnTo>
                        <a:lnTo>
                          <a:pt x="376" y="16"/>
                        </a:lnTo>
                        <a:lnTo>
                          <a:pt x="427" y="16"/>
                        </a:lnTo>
                        <a:lnTo>
                          <a:pt x="472" y="16"/>
                        </a:lnTo>
                        <a:lnTo>
                          <a:pt x="499" y="16"/>
                        </a:lnTo>
                        <a:lnTo>
                          <a:pt x="512" y="16"/>
                        </a:lnTo>
                        <a:lnTo>
                          <a:pt x="553" y="16"/>
                        </a:lnTo>
                        <a:lnTo>
                          <a:pt x="578" y="16"/>
                        </a:lnTo>
                        <a:lnTo>
                          <a:pt x="590" y="16"/>
                        </a:lnTo>
                        <a:lnTo>
                          <a:pt x="626" y="16"/>
                        </a:lnTo>
                        <a:lnTo>
                          <a:pt x="657" y="16"/>
                        </a:lnTo>
                        <a:lnTo>
                          <a:pt x="683" y="16"/>
                        </a:lnTo>
                        <a:lnTo>
                          <a:pt x="706" y="16"/>
                        </a:lnTo>
                        <a:lnTo>
                          <a:pt x="726" y="16"/>
                        </a:lnTo>
                        <a:lnTo>
                          <a:pt x="744" y="16"/>
                        </a:lnTo>
                        <a:lnTo>
                          <a:pt x="760" y="16"/>
                        </a:lnTo>
                        <a:lnTo>
                          <a:pt x="775" y="16"/>
                        </a:lnTo>
                        <a:lnTo>
                          <a:pt x="784" y="16"/>
                        </a:lnTo>
                        <a:lnTo>
                          <a:pt x="788" y="16"/>
                        </a:lnTo>
                        <a:lnTo>
                          <a:pt x="801" y="16"/>
                        </a:lnTo>
                        <a:lnTo>
                          <a:pt x="813" y="16"/>
                        </a:lnTo>
                        <a:lnTo>
                          <a:pt x="824" y="16"/>
                        </a:lnTo>
                        <a:lnTo>
                          <a:pt x="834" y="16"/>
                        </a:lnTo>
                        <a:lnTo>
                          <a:pt x="842" y="16"/>
                        </a:lnTo>
                        <a:lnTo>
                          <a:pt x="850" y="16"/>
                        </a:lnTo>
                        <a:lnTo>
                          <a:pt x="858" y="16"/>
                        </a:lnTo>
                        <a:lnTo>
                          <a:pt x="864" y="16"/>
                        </a:lnTo>
                        <a:lnTo>
                          <a:pt x="871" y="16"/>
                        </a:lnTo>
                        <a:lnTo>
                          <a:pt x="876" y="16"/>
                        </a:lnTo>
                        <a:lnTo>
                          <a:pt x="882" y="16"/>
                        </a:lnTo>
                        <a:lnTo>
                          <a:pt x="885" y="16"/>
                        </a:lnTo>
                        <a:lnTo>
                          <a:pt x="890" y="16"/>
                        </a:lnTo>
                        <a:lnTo>
                          <a:pt x="903" y="16"/>
                        </a:lnTo>
                        <a:lnTo>
                          <a:pt x="913" y="16"/>
                        </a:lnTo>
                        <a:lnTo>
                          <a:pt x="922" y="16"/>
                        </a:lnTo>
                        <a:lnTo>
                          <a:pt x="929" y="16"/>
                        </a:lnTo>
                        <a:lnTo>
                          <a:pt x="933" y="16"/>
                        </a:lnTo>
                        <a:lnTo>
                          <a:pt x="936" y="16"/>
                        </a:lnTo>
                        <a:lnTo>
                          <a:pt x="943" y="16"/>
                        </a:lnTo>
                        <a:lnTo>
                          <a:pt x="948" y="16"/>
                        </a:lnTo>
                        <a:lnTo>
                          <a:pt x="953" y="16"/>
                        </a:lnTo>
                        <a:lnTo>
                          <a:pt x="956" y="16"/>
                        </a:lnTo>
                        <a:lnTo>
                          <a:pt x="960" y="16"/>
                        </a:lnTo>
                        <a:lnTo>
                          <a:pt x="962" y="16"/>
                        </a:lnTo>
                        <a:lnTo>
                          <a:pt x="965" y="16"/>
                        </a:lnTo>
                        <a:lnTo>
                          <a:pt x="966" y="16"/>
                        </a:lnTo>
                        <a:lnTo>
                          <a:pt x="995" y="16"/>
                        </a:lnTo>
                        <a:lnTo>
                          <a:pt x="1010" y="16"/>
                        </a:lnTo>
                        <a:lnTo>
                          <a:pt x="1016" y="16"/>
                        </a:lnTo>
                        <a:lnTo>
                          <a:pt x="1018" y="16"/>
                        </a:lnTo>
                        <a:lnTo>
                          <a:pt x="1020" y="16"/>
                        </a:lnTo>
                        <a:lnTo>
                          <a:pt x="1020" y="16"/>
                        </a:lnTo>
                        <a:lnTo>
                          <a:pt x="1021" y="16"/>
                        </a:lnTo>
                        <a:lnTo>
                          <a:pt x="1022" y="16"/>
                        </a:lnTo>
                        <a:lnTo>
                          <a:pt x="1022" y="16"/>
                        </a:lnTo>
                        <a:lnTo>
                          <a:pt x="1022" y="16"/>
                        </a:lnTo>
                        <a:lnTo>
                          <a:pt x="1023" y="13"/>
                        </a:lnTo>
                        <a:lnTo>
                          <a:pt x="1023" y="10"/>
                        </a:lnTo>
                        <a:lnTo>
                          <a:pt x="1023" y="8"/>
                        </a:lnTo>
                        <a:lnTo>
                          <a:pt x="1024" y="7"/>
                        </a:lnTo>
                        <a:lnTo>
                          <a:pt x="1024" y="7"/>
                        </a:lnTo>
                        <a:lnTo>
                          <a:pt x="1024" y="6"/>
                        </a:lnTo>
                        <a:lnTo>
                          <a:pt x="1024" y="5"/>
                        </a:lnTo>
                        <a:lnTo>
                          <a:pt x="1024" y="4"/>
                        </a:lnTo>
                        <a:lnTo>
                          <a:pt x="1024" y="4"/>
                        </a:lnTo>
                        <a:lnTo>
                          <a:pt x="1024" y="4"/>
                        </a:lnTo>
                        <a:lnTo>
                          <a:pt x="1024" y="3"/>
                        </a:lnTo>
                        <a:lnTo>
                          <a:pt x="1024" y="3"/>
                        </a:lnTo>
                        <a:lnTo>
                          <a:pt x="1024" y="3"/>
                        </a:lnTo>
                        <a:lnTo>
                          <a:pt x="1024" y="3"/>
                        </a:lnTo>
                        <a:lnTo>
                          <a:pt x="1024" y="3"/>
                        </a:lnTo>
                        <a:lnTo>
                          <a:pt x="1025" y="0"/>
                        </a:lnTo>
                      </a:path>
                    </a:pathLst>
                  </a:custGeom>
                  <a:noFill/>
                  <a:ln w="6350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10" name="Freeform 10"/>
                  <p:cNvSpPr>
                    <a:spLocks/>
                  </p:cNvSpPr>
                  <p:nvPr/>
                </p:nvSpPr>
                <p:spPr bwMode="auto">
                  <a:xfrm>
                    <a:off x="2419351" y="4803775"/>
                    <a:ext cx="5794375" cy="6350"/>
                  </a:xfrm>
                  <a:custGeom>
                    <a:avLst/>
                    <a:gdLst>
                      <a:gd name="T0" fmla="*/ 55 w 1025"/>
                      <a:gd name="T1" fmla="*/ 1 h 1"/>
                      <a:gd name="T2" fmla="*/ 245 w 1025"/>
                      <a:gd name="T3" fmla="*/ 1 h 1"/>
                      <a:gd name="T4" fmla="*/ 376 w 1025"/>
                      <a:gd name="T5" fmla="*/ 1 h 1"/>
                      <a:gd name="T6" fmla="*/ 472 w 1025"/>
                      <a:gd name="T7" fmla="*/ 1 h 1"/>
                      <a:gd name="T8" fmla="*/ 512 w 1025"/>
                      <a:gd name="T9" fmla="*/ 1 h 1"/>
                      <a:gd name="T10" fmla="*/ 578 w 1025"/>
                      <a:gd name="T11" fmla="*/ 1 h 1"/>
                      <a:gd name="T12" fmla="*/ 626 w 1025"/>
                      <a:gd name="T13" fmla="*/ 1 h 1"/>
                      <a:gd name="T14" fmla="*/ 683 w 1025"/>
                      <a:gd name="T15" fmla="*/ 1 h 1"/>
                      <a:gd name="T16" fmla="*/ 726 w 1025"/>
                      <a:gd name="T17" fmla="*/ 1 h 1"/>
                      <a:gd name="T18" fmla="*/ 760 w 1025"/>
                      <a:gd name="T19" fmla="*/ 1 h 1"/>
                      <a:gd name="T20" fmla="*/ 784 w 1025"/>
                      <a:gd name="T21" fmla="*/ 1 h 1"/>
                      <a:gd name="T22" fmla="*/ 801 w 1025"/>
                      <a:gd name="T23" fmla="*/ 1 h 1"/>
                      <a:gd name="T24" fmla="*/ 824 w 1025"/>
                      <a:gd name="T25" fmla="*/ 1 h 1"/>
                      <a:gd name="T26" fmla="*/ 842 w 1025"/>
                      <a:gd name="T27" fmla="*/ 1 h 1"/>
                      <a:gd name="T28" fmla="*/ 858 w 1025"/>
                      <a:gd name="T29" fmla="*/ 1 h 1"/>
                      <a:gd name="T30" fmla="*/ 871 w 1025"/>
                      <a:gd name="T31" fmla="*/ 1 h 1"/>
                      <a:gd name="T32" fmla="*/ 882 w 1025"/>
                      <a:gd name="T33" fmla="*/ 1 h 1"/>
                      <a:gd name="T34" fmla="*/ 890 w 1025"/>
                      <a:gd name="T35" fmla="*/ 1 h 1"/>
                      <a:gd name="T36" fmla="*/ 913 w 1025"/>
                      <a:gd name="T37" fmla="*/ 1 h 1"/>
                      <a:gd name="T38" fmla="*/ 929 w 1025"/>
                      <a:gd name="T39" fmla="*/ 1 h 1"/>
                      <a:gd name="T40" fmla="*/ 936 w 1025"/>
                      <a:gd name="T41" fmla="*/ 1 h 1"/>
                      <a:gd name="T42" fmla="*/ 948 w 1025"/>
                      <a:gd name="T43" fmla="*/ 1 h 1"/>
                      <a:gd name="T44" fmla="*/ 956 w 1025"/>
                      <a:gd name="T45" fmla="*/ 1 h 1"/>
                      <a:gd name="T46" fmla="*/ 962 w 1025"/>
                      <a:gd name="T47" fmla="*/ 1 h 1"/>
                      <a:gd name="T48" fmla="*/ 966 w 1025"/>
                      <a:gd name="T49" fmla="*/ 1 h 1"/>
                      <a:gd name="T50" fmla="*/ 1010 w 1025"/>
                      <a:gd name="T51" fmla="*/ 1 h 1"/>
                      <a:gd name="T52" fmla="*/ 1018 w 1025"/>
                      <a:gd name="T53" fmla="*/ 1 h 1"/>
                      <a:gd name="T54" fmla="*/ 1020 w 1025"/>
                      <a:gd name="T55" fmla="*/ 1 h 1"/>
                      <a:gd name="T56" fmla="*/ 1022 w 1025"/>
                      <a:gd name="T57" fmla="*/ 1 h 1"/>
                      <a:gd name="T58" fmla="*/ 1022 w 1025"/>
                      <a:gd name="T59" fmla="*/ 1 h 1"/>
                      <a:gd name="T60" fmla="*/ 1023 w 1025"/>
                      <a:gd name="T61" fmla="*/ 1 h 1"/>
                      <a:gd name="T62" fmla="*/ 1024 w 1025"/>
                      <a:gd name="T63" fmla="*/ 1 h 1"/>
                      <a:gd name="T64" fmla="*/ 1024 w 1025"/>
                      <a:gd name="T65" fmla="*/ 1 h 1"/>
                      <a:gd name="T66" fmla="*/ 1024 w 1025"/>
                      <a:gd name="T67" fmla="*/ 0 h 1"/>
                      <a:gd name="T68" fmla="*/ 1024 w 1025"/>
                      <a:gd name="T69" fmla="*/ 0 h 1"/>
                      <a:gd name="T70" fmla="*/ 1024 w 1025"/>
                      <a:gd name="T71" fmla="*/ 0 h 1"/>
                      <a:gd name="T72" fmla="*/ 1024 w 1025"/>
                      <a:gd name="T73" fmla="*/ 0 h 1"/>
                      <a:gd name="T74" fmla="*/ 1025 w 1025"/>
                      <a:gd name="T7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025" h="1">
                        <a:moveTo>
                          <a:pt x="0" y="1"/>
                        </a:moveTo>
                        <a:lnTo>
                          <a:pt x="55" y="1"/>
                        </a:lnTo>
                        <a:lnTo>
                          <a:pt x="160" y="1"/>
                        </a:lnTo>
                        <a:lnTo>
                          <a:pt x="245" y="1"/>
                        </a:lnTo>
                        <a:lnTo>
                          <a:pt x="316" y="1"/>
                        </a:lnTo>
                        <a:lnTo>
                          <a:pt x="376" y="1"/>
                        </a:lnTo>
                        <a:lnTo>
                          <a:pt x="427" y="1"/>
                        </a:lnTo>
                        <a:lnTo>
                          <a:pt x="472" y="1"/>
                        </a:lnTo>
                        <a:lnTo>
                          <a:pt x="499" y="1"/>
                        </a:lnTo>
                        <a:lnTo>
                          <a:pt x="512" y="1"/>
                        </a:lnTo>
                        <a:lnTo>
                          <a:pt x="553" y="1"/>
                        </a:lnTo>
                        <a:lnTo>
                          <a:pt x="578" y="1"/>
                        </a:lnTo>
                        <a:lnTo>
                          <a:pt x="590" y="1"/>
                        </a:lnTo>
                        <a:lnTo>
                          <a:pt x="626" y="1"/>
                        </a:lnTo>
                        <a:lnTo>
                          <a:pt x="657" y="1"/>
                        </a:lnTo>
                        <a:lnTo>
                          <a:pt x="683" y="1"/>
                        </a:lnTo>
                        <a:lnTo>
                          <a:pt x="706" y="1"/>
                        </a:lnTo>
                        <a:lnTo>
                          <a:pt x="726" y="1"/>
                        </a:lnTo>
                        <a:lnTo>
                          <a:pt x="744" y="1"/>
                        </a:lnTo>
                        <a:lnTo>
                          <a:pt x="760" y="1"/>
                        </a:lnTo>
                        <a:lnTo>
                          <a:pt x="775" y="1"/>
                        </a:lnTo>
                        <a:lnTo>
                          <a:pt x="784" y="1"/>
                        </a:lnTo>
                        <a:lnTo>
                          <a:pt x="788" y="1"/>
                        </a:lnTo>
                        <a:lnTo>
                          <a:pt x="801" y="1"/>
                        </a:lnTo>
                        <a:lnTo>
                          <a:pt x="813" y="1"/>
                        </a:lnTo>
                        <a:lnTo>
                          <a:pt x="824" y="1"/>
                        </a:lnTo>
                        <a:lnTo>
                          <a:pt x="834" y="1"/>
                        </a:lnTo>
                        <a:lnTo>
                          <a:pt x="842" y="1"/>
                        </a:lnTo>
                        <a:lnTo>
                          <a:pt x="850" y="1"/>
                        </a:lnTo>
                        <a:lnTo>
                          <a:pt x="858" y="1"/>
                        </a:lnTo>
                        <a:lnTo>
                          <a:pt x="864" y="1"/>
                        </a:lnTo>
                        <a:lnTo>
                          <a:pt x="871" y="1"/>
                        </a:lnTo>
                        <a:lnTo>
                          <a:pt x="876" y="1"/>
                        </a:lnTo>
                        <a:lnTo>
                          <a:pt x="882" y="1"/>
                        </a:lnTo>
                        <a:lnTo>
                          <a:pt x="885" y="1"/>
                        </a:lnTo>
                        <a:lnTo>
                          <a:pt x="890" y="1"/>
                        </a:lnTo>
                        <a:lnTo>
                          <a:pt x="903" y="1"/>
                        </a:lnTo>
                        <a:lnTo>
                          <a:pt x="913" y="1"/>
                        </a:lnTo>
                        <a:lnTo>
                          <a:pt x="922" y="1"/>
                        </a:lnTo>
                        <a:lnTo>
                          <a:pt x="929" y="1"/>
                        </a:lnTo>
                        <a:lnTo>
                          <a:pt x="933" y="1"/>
                        </a:lnTo>
                        <a:lnTo>
                          <a:pt x="936" y="1"/>
                        </a:lnTo>
                        <a:lnTo>
                          <a:pt x="943" y="1"/>
                        </a:lnTo>
                        <a:lnTo>
                          <a:pt x="948" y="1"/>
                        </a:lnTo>
                        <a:lnTo>
                          <a:pt x="953" y="1"/>
                        </a:lnTo>
                        <a:lnTo>
                          <a:pt x="956" y="1"/>
                        </a:lnTo>
                        <a:lnTo>
                          <a:pt x="960" y="1"/>
                        </a:lnTo>
                        <a:lnTo>
                          <a:pt x="962" y="1"/>
                        </a:lnTo>
                        <a:lnTo>
                          <a:pt x="965" y="1"/>
                        </a:lnTo>
                        <a:lnTo>
                          <a:pt x="966" y="1"/>
                        </a:lnTo>
                        <a:lnTo>
                          <a:pt x="995" y="1"/>
                        </a:lnTo>
                        <a:lnTo>
                          <a:pt x="1010" y="1"/>
                        </a:lnTo>
                        <a:lnTo>
                          <a:pt x="1016" y="1"/>
                        </a:lnTo>
                        <a:lnTo>
                          <a:pt x="1018" y="1"/>
                        </a:lnTo>
                        <a:lnTo>
                          <a:pt x="1020" y="1"/>
                        </a:lnTo>
                        <a:lnTo>
                          <a:pt x="1020" y="1"/>
                        </a:lnTo>
                        <a:lnTo>
                          <a:pt x="1021" y="1"/>
                        </a:lnTo>
                        <a:lnTo>
                          <a:pt x="1022" y="1"/>
                        </a:lnTo>
                        <a:lnTo>
                          <a:pt x="1022" y="1"/>
                        </a:lnTo>
                        <a:lnTo>
                          <a:pt x="1022" y="1"/>
                        </a:lnTo>
                        <a:lnTo>
                          <a:pt x="1023" y="1"/>
                        </a:lnTo>
                        <a:lnTo>
                          <a:pt x="1023" y="1"/>
                        </a:lnTo>
                        <a:lnTo>
                          <a:pt x="1023" y="1"/>
                        </a:lnTo>
                        <a:lnTo>
                          <a:pt x="1024" y="1"/>
                        </a:lnTo>
                        <a:lnTo>
                          <a:pt x="1024" y="1"/>
                        </a:lnTo>
                        <a:lnTo>
                          <a:pt x="1024" y="1"/>
                        </a:lnTo>
                        <a:lnTo>
                          <a:pt x="1024" y="1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5" y="0"/>
                        </a:lnTo>
                      </a:path>
                    </a:pathLst>
                  </a:custGeom>
                  <a:noFill/>
                  <a:ln w="6350">
                    <a:solidFill>
                      <a:srgbClr val="00008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11" name="Freeform 11"/>
                  <p:cNvSpPr>
                    <a:spLocks/>
                  </p:cNvSpPr>
                  <p:nvPr/>
                </p:nvSpPr>
                <p:spPr bwMode="auto">
                  <a:xfrm>
                    <a:off x="2419351" y="4792663"/>
                    <a:ext cx="5794375" cy="17463"/>
                  </a:xfrm>
                  <a:custGeom>
                    <a:avLst/>
                    <a:gdLst>
                      <a:gd name="T0" fmla="*/ 55 w 1025"/>
                      <a:gd name="T1" fmla="*/ 3 h 3"/>
                      <a:gd name="T2" fmla="*/ 245 w 1025"/>
                      <a:gd name="T3" fmla="*/ 3 h 3"/>
                      <a:gd name="T4" fmla="*/ 376 w 1025"/>
                      <a:gd name="T5" fmla="*/ 3 h 3"/>
                      <a:gd name="T6" fmla="*/ 472 w 1025"/>
                      <a:gd name="T7" fmla="*/ 3 h 3"/>
                      <a:gd name="T8" fmla="*/ 512 w 1025"/>
                      <a:gd name="T9" fmla="*/ 3 h 3"/>
                      <a:gd name="T10" fmla="*/ 578 w 1025"/>
                      <a:gd name="T11" fmla="*/ 3 h 3"/>
                      <a:gd name="T12" fmla="*/ 626 w 1025"/>
                      <a:gd name="T13" fmla="*/ 3 h 3"/>
                      <a:gd name="T14" fmla="*/ 683 w 1025"/>
                      <a:gd name="T15" fmla="*/ 3 h 3"/>
                      <a:gd name="T16" fmla="*/ 726 w 1025"/>
                      <a:gd name="T17" fmla="*/ 3 h 3"/>
                      <a:gd name="T18" fmla="*/ 760 w 1025"/>
                      <a:gd name="T19" fmla="*/ 3 h 3"/>
                      <a:gd name="T20" fmla="*/ 784 w 1025"/>
                      <a:gd name="T21" fmla="*/ 3 h 3"/>
                      <a:gd name="T22" fmla="*/ 801 w 1025"/>
                      <a:gd name="T23" fmla="*/ 3 h 3"/>
                      <a:gd name="T24" fmla="*/ 824 w 1025"/>
                      <a:gd name="T25" fmla="*/ 3 h 3"/>
                      <a:gd name="T26" fmla="*/ 842 w 1025"/>
                      <a:gd name="T27" fmla="*/ 3 h 3"/>
                      <a:gd name="T28" fmla="*/ 858 w 1025"/>
                      <a:gd name="T29" fmla="*/ 3 h 3"/>
                      <a:gd name="T30" fmla="*/ 871 w 1025"/>
                      <a:gd name="T31" fmla="*/ 3 h 3"/>
                      <a:gd name="T32" fmla="*/ 882 w 1025"/>
                      <a:gd name="T33" fmla="*/ 3 h 3"/>
                      <a:gd name="T34" fmla="*/ 890 w 1025"/>
                      <a:gd name="T35" fmla="*/ 3 h 3"/>
                      <a:gd name="T36" fmla="*/ 913 w 1025"/>
                      <a:gd name="T37" fmla="*/ 3 h 3"/>
                      <a:gd name="T38" fmla="*/ 929 w 1025"/>
                      <a:gd name="T39" fmla="*/ 3 h 3"/>
                      <a:gd name="T40" fmla="*/ 936 w 1025"/>
                      <a:gd name="T41" fmla="*/ 3 h 3"/>
                      <a:gd name="T42" fmla="*/ 948 w 1025"/>
                      <a:gd name="T43" fmla="*/ 3 h 3"/>
                      <a:gd name="T44" fmla="*/ 956 w 1025"/>
                      <a:gd name="T45" fmla="*/ 3 h 3"/>
                      <a:gd name="T46" fmla="*/ 962 w 1025"/>
                      <a:gd name="T47" fmla="*/ 3 h 3"/>
                      <a:gd name="T48" fmla="*/ 966 w 1025"/>
                      <a:gd name="T49" fmla="*/ 3 h 3"/>
                      <a:gd name="T50" fmla="*/ 1010 w 1025"/>
                      <a:gd name="T51" fmla="*/ 3 h 3"/>
                      <a:gd name="T52" fmla="*/ 1018 w 1025"/>
                      <a:gd name="T53" fmla="*/ 3 h 3"/>
                      <a:gd name="T54" fmla="*/ 1020 w 1025"/>
                      <a:gd name="T55" fmla="*/ 3 h 3"/>
                      <a:gd name="T56" fmla="*/ 1022 w 1025"/>
                      <a:gd name="T57" fmla="*/ 2 h 3"/>
                      <a:gd name="T58" fmla="*/ 1022 w 1025"/>
                      <a:gd name="T59" fmla="*/ 1 h 3"/>
                      <a:gd name="T60" fmla="*/ 1023 w 1025"/>
                      <a:gd name="T61" fmla="*/ 0 h 3"/>
                      <a:gd name="T62" fmla="*/ 1024 w 1025"/>
                      <a:gd name="T63" fmla="*/ 0 h 3"/>
                      <a:gd name="T64" fmla="*/ 1024 w 1025"/>
                      <a:gd name="T65" fmla="*/ 0 h 3"/>
                      <a:gd name="T66" fmla="*/ 1024 w 1025"/>
                      <a:gd name="T67" fmla="*/ 0 h 3"/>
                      <a:gd name="T68" fmla="*/ 1024 w 1025"/>
                      <a:gd name="T69" fmla="*/ 0 h 3"/>
                      <a:gd name="T70" fmla="*/ 1024 w 1025"/>
                      <a:gd name="T71" fmla="*/ 0 h 3"/>
                      <a:gd name="T72" fmla="*/ 1024 w 1025"/>
                      <a:gd name="T73" fmla="*/ 0 h 3"/>
                      <a:gd name="T74" fmla="*/ 1025 w 1025"/>
                      <a:gd name="T7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025" h="3">
                        <a:moveTo>
                          <a:pt x="0" y="3"/>
                        </a:moveTo>
                        <a:lnTo>
                          <a:pt x="55" y="3"/>
                        </a:lnTo>
                        <a:lnTo>
                          <a:pt x="160" y="3"/>
                        </a:lnTo>
                        <a:lnTo>
                          <a:pt x="245" y="3"/>
                        </a:lnTo>
                        <a:lnTo>
                          <a:pt x="316" y="3"/>
                        </a:lnTo>
                        <a:lnTo>
                          <a:pt x="376" y="3"/>
                        </a:lnTo>
                        <a:lnTo>
                          <a:pt x="427" y="3"/>
                        </a:lnTo>
                        <a:lnTo>
                          <a:pt x="472" y="3"/>
                        </a:lnTo>
                        <a:lnTo>
                          <a:pt x="499" y="3"/>
                        </a:lnTo>
                        <a:lnTo>
                          <a:pt x="512" y="3"/>
                        </a:lnTo>
                        <a:lnTo>
                          <a:pt x="553" y="3"/>
                        </a:lnTo>
                        <a:lnTo>
                          <a:pt x="578" y="3"/>
                        </a:lnTo>
                        <a:lnTo>
                          <a:pt x="590" y="3"/>
                        </a:lnTo>
                        <a:lnTo>
                          <a:pt x="626" y="3"/>
                        </a:lnTo>
                        <a:lnTo>
                          <a:pt x="657" y="3"/>
                        </a:lnTo>
                        <a:lnTo>
                          <a:pt x="683" y="3"/>
                        </a:lnTo>
                        <a:lnTo>
                          <a:pt x="706" y="3"/>
                        </a:lnTo>
                        <a:lnTo>
                          <a:pt x="726" y="3"/>
                        </a:lnTo>
                        <a:lnTo>
                          <a:pt x="744" y="3"/>
                        </a:lnTo>
                        <a:lnTo>
                          <a:pt x="760" y="3"/>
                        </a:lnTo>
                        <a:lnTo>
                          <a:pt x="775" y="3"/>
                        </a:lnTo>
                        <a:lnTo>
                          <a:pt x="784" y="3"/>
                        </a:lnTo>
                        <a:lnTo>
                          <a:pt x="788" y="3"/>
                        </a:lnTo>
                        <a:lnTo>
                          <a:pt x="801" y="3"/>
                        </a:lnTo>
                        <a:lnTo>
                          <a:pt x="813" y="3"/>
                        </a:lnTo>
                        <a:lnTo>
                          <a:pt x="824" y="3"/>
                        </a:lnTo>
                        <a:lnTo>
                          <a:pt x="834" y="3"/>
                        </a:lnTo>
                        <a:lnTo>
                          <a:pt x="842" y="3"/>
                        </a:lnTo>
                        <a:lnTo>
                          <a:pt x="850" y="3"/>
                        </a:lnTo>
                        <a:lnTo>
                          <a:pt x="858" y="3"/>
                        </a:lnTo>
                        <a:lnTo>
                          <a:pt x="864" y="3"/>
                        </a:lnTo>
                        <a:lnTo>
                          <a:pt x="871" y="3"/>
                        </a:lnTo>
                        <a:lnTo>
                          <a:pt x="876" y="3"/>
                        </a:lnTo>
                        <a:lnTo>
                          <a:pt x="882" y="3"/>
                        </a:lnTo>
                        <a:lnTo>
                          <a:pt x="885" y="3"/>
                        </a:lnTo>
                        <a:lnTo>
                          <a:pt x="890" y="3"/>
                        </a:lnTo>
                        <a:lnTo>
                          <a:pt x="903" y="3"/>
                        </a:lnTo>
                        <a:lnTo>
                          <a:pt x="913" y="3"/>
                        </a:lnTo>
                        <a:lnTo>
                          <a:pt x="922" y="3"/>
                        </a:lnTo>
                        <a:lnTo>
                          <a:pt x="929" y="3"/>
                        </a:lnTo>
                        <a:lnTo>
                          <a:pt x="933" y="3"/>
                        </a:lnTo>
                        <a:lnTo>
                          <a:pt x="936" y="3"/>
                        </a:lnTo>
                        <a:lnTo>
                          <a:pt x="943" y="3"/>
                        </a:lnTo>
                        <a:lnTo>
                          <a:pt x="948" y="3"/>
                        </a:lnTo>
                        <a:lnTo>
                          <a:pt x="953" y="3"/>
                        </a:lnTo>
                        <a:lnTo>
                          <a:pt x="956" y="3"/>
                        </a:lnTo>
                        <a:lnTo>
                          <a:pt x="960" y="3"/>
                        </a:lnTo>
                        <a:lnTo>
                          <a:pt x="962" y="3"/>
                        </a:lnTo>
                        <a:lnTo>
                          <a:pt x="965" y="3"/>
                        </a:lnTo>
                        <a:lnTo>
                          <a:pt x="966" y="3"/>
                        </a:lnTo>
                        <a:lnTo>
                          <a:pt x="995" y="3"/>
                        </a:lnTo>
                        <a:lnTo>
                          <a:pt x="1010" y="3"/>
                        </a:lnTo>
                        <a:lnTo>
                          <a:pt x="1016" y="3"/>
                        </a:lnTo>
                        <a:lnTo>
                          <a:pt x="1018" y="3"/>
                        </a:lnTo>
                        <a:lnTo>
                          <a:pt x="1020" y="3"/>
                        </a:lnTo>
                        <a:lnTo>
                          <a:pt x="1020" y="3"/>
                        </a:lnTo>
                        <a:lnTo>
                          <a:pt x="1021" y="2"/>
                        </a:lnTo>
                        <a:lnTo>
                          <a:pt x="1022" y="2"/>
                        </a:lnTo>
                        <a:lnTo>
                          <a:pt x="1022" y="1"/>
                        </a:lnTo>
                        <a:lnTo>
                          <a:pt x="1022" y="1"/>
                        </a:lnTo>
                        <a:lnTo>
                          <a:pt x="1023" y="1"/>
                        </a:lnTo>
                        <a:lnTo>
                          <a:pt x="1023" y="0"/>
                        </a:lnTo>
                        <a:lnTo>
                          <a:pt x="1023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5" y="0"/>
                        </a:lnTo>
                      </a:path>
                    </a:pathLst>
                  </a:custGeom>
                  <a:noFill/>
                  <a:ln w="6350">
                    <a:solidFill>
                      <a:srgbClr val="004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12" name="Freeform 12"/>
                  <p:cNvSpPr>
                    <a:spLocks/>
                  </p:cNvSpPr>
                  <p:nvPr/>
                </p:nvSpPr>
                <p:spPr bwMode="auto">
                  <a:xfrm>
                    <a:off x="2419351" y="3992563"/>
                    <a:ext cx="5794375" cy="817563"/>
                  </a:xfrm>
                  <a:custGeom>
                    <a:avLst/>
                    <a:gdLst>
                      <a:gd name="T0" fmla="*/ 55 w 1025"/>
                      <a:gd name="T1" fmla="*/ 145 h 145"/>
                      <a:gd name="T2" fmla="*/ 245 w 1025"/>
                      <a:gd name="T3" fmla="*/ 145 h 145"/>
                      <a:gd name="T4" fmla="*/ 376 w 1025"/>
                      <a:gd name="T5" fmla="*/ 145 h 145"/>
                      <a:gd name="T6" fmla="*/ 472 w 1025"/>
                      <a:gd name="T7" fmla="*/ 145 h 145"/>
                      <a:gd name="T8" fmla="*/ 512 w 1025"/>
                      <a:gd name="T9" fmla="*/ 120 h 145"/>
                      <a:gd name="T10" fmla="*/ 578 w 1025"/>
                      <a:gd name="T11" fmla="*/ 0 h 145"/>
                      <a:gd name="T12" fmla="*/ 626 w 1025"/>
                      <a:gd name="T13" fmla="*/ 0 h 145"/>
                      <a:gd name="T14" fmla="*/ 683 w 1025"/>
                      <a:gd name="T15" fmla="*/ 0 h 145"/>
                      <a:gd name="T16" fmla="*/ 726 w 1025"/>
                      <a:gd name="T17" fmla="*/ 0 h 145"/>
                      <a:gd name="T18" fmla="*/ 760 w 1025"/>
                      <a:gd name="T19" fmla="*/ 0 h 145"/>
                      <a:gd name="T20" fmla="*/ 784 w 1025"/>
                      <a:gd name="T21" fmla="*/ 0 h 145"/>
                      <a:gd name="T22" fmla="*/ 801 w 1025"/>
                      <a:gd name="T23" fmla="*/ 0 h 145"/>
                      <a:gd name="T24" fmla="*/ 824 w 1025"/>
                      <a:gd name="T25" fmla="*/ 0 h 145"/>
                      <a:gd name="T26" fmla="*/ 842 w 1025"/>
                      <a:gd name="T27" fmla="*/ 0 h 145"/>
                      <a:gd name="T28" fmla="*/ 858 w 1025"/>
                      <a:gd name="T29" fmla="*/ 0 h 145"/>
                      <a:gd name="T30" fmla="*/ 871 w 1025"/>
                      <a:gd name="T31" fmla="*/ 0 h 145"/>
                      <a:gd name="T32" fmla="*/ 882 w 1025"/>
                      <a:gd name="T33" fmla="*/ 0 h 145"/>
                      <a:gd name="T34" fmla="*/ 890 w 1025"/>
                      <a:gd name="T35" fmla="*/ 0 h 145"/>
                      <a:gd name="T36" fmla="*/ 913 w 1025"/>
                      <a:gd name="T37" fmla="*/ 0 h 145"/>
                      <a:gd name="T38" fmla="*/ 929 w 1025"/>
                      <a:gd name="T39" fmla="*/ 0 h 145"/>
                      <a:gd name="T40" fmla="*/ 936 w 1025"/>
                      <a:gd name="T41" fmla="*/ 0 h 145"/>
                      <a:gd name="T42" fmla="*/ 948 w 1025"/>
                      <a:gd name="T43" fmla="*/ 0 h 145"/>
                      <a:gd name="T44" fmla="*/ 956 w 1025"/>
                      <a:gd name="T45" fmla="*/ 0 h 145"/>
                      <a:gd name="T46" fmla="*/ 962 w 1025"/>
                      <a:gd name="T47" fmla="*/ 0 h 145"/>
                      <a:gd name="T48" fmla="*/ 966 w 1025"/>
                      <a:gd name="T49" fmla="*/ 0 h 145"/>
                      <a:gd name="T50" fmla="*/ 1010 w 1025"/>
                      <a:gd name="T51" fmla="*/ 0 h 145"/>
                      <a:gd name="T52" fmla="*/ 1018 w 1025"/>
                      <a:gd name="T53" fmla="*/ 0 h 145"/>
                      <a:gd name="T54" fmla="*/ 1020 w 1025"/>
                      <a:gd name="T55" fmla="*/ 0 h 145"/>
                      <a:gd name="T56" fmla="*/ 1022 w 1025"/>
                      <a:gd name="T57" fmla="*/ 0 h 145"/>
                      <a:gd name="T58" fmla="*/ 1022 w 1025"/>
                      <a:gd name="T59" fmla="*/ 0 h 145"/>
                      <a:gd name="T60" fmla="*/ 1023 w 1025"/>
                      <a:gd name="T61" fmla="*/ 0 h 145"/>
                      <a:gd name="T62" fmla="*/ 1024 w 1025"/>
                      <a:gd name="T63" fmla="*/ 0 h 145"/>
                      <a:gd name="T64" fmla="*/ 1024 w 1025"/>
                      <a:gd name="T65" fmla="*/ 0 h 145"/>
                      <a:gd name="T66" fmla="*/ 1024 w 1025"/>
                      <a:gd name="T67" fmla="*/ 0 h 145"/>
                      <a:gd name="T68" fmla="*/ 1024 w 1025"/>
                      <a:gd name="T69" fmla="*/ 0 h 145"/>
                      <a:gd name="T70" fmla="*/ 1024 w 1025"/>
                      <a:gd name="T71" fmla="*/ 0 h 145"/>
                      <a:gd name="T72" fmla="*/ 1024 w 1025"/>
                      <a:gd name="T73" fmla="*/ 0 h 145"/>
                      <a:gd name="T74" fmla="*/ 1025 w 1025"/>
                      <a:gd name="T75" fmla="*/ 0 h 1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025" h="145">
                        <a:moveTo>
                          <a:pt x="0" y="145"/>
                        </a:moveTo>
                        <a:lnTo>
                          <a:pt x="55" y="145"/>
                        </a:lnTo>
                        <a:lnTo>
                          <a:pt x="160" y="145"/>
                        </a:lnTo>
                        <a:lnTo>
                          <a:pt x="245" y="145"/>
                        </a:lnTo>
                        <a:lnTo>
                          <a:pt x="316" y="145"/>
                        </a:lnTo>
                        <a:lnTo>
                          <a:pt x="376" y="145"/>
                        </a:lnTo>
                        <a:lnTo>
                          <a:pt x="427" y="145"/>
                        </a:lnTo>
                        <a:lnTo>
                          <a:pt x="472" y="145"/>
                        </a:lnTo>
                        <a:lnTo>
                          <a:pt x="499" y="145"/>
                        </a:lnTo>
                        <a:lnTo>
                          <a:pt x="512" y="120"/>
                        </a:lnTo>
                        <a:lnTo>
                          <a:pt x="553" y="45"/>
                        </a:lnTo>
                        <a:lnTo>
                          <a:pt x="578" y="0"/>
                        </a:lnTo>
                        <a:lnTo>
                          <a:pt x="590" y="0"/>
                        </a:lnTo>
                        <a:lnTo>
                          <a:pt x="626" y="0"/>
                        </a:lnTo>
                        <a:lnTo>
                          <a:pt x="657" y="0"/>
                        </a:lnTo>
                        <a:lnTo>
                          <a:pt x="683" y="0"/>
                        </a:lnTo>
                        <a:lnTo>
                          <a:pt x="706" y="0"/>
                        </a:lnTo>
                        <a:lnTo>
                          <a:pt x="726" y="0"/>
                        </a:lnTo>
                        <a:lnTo>
                          <a:pt x="744" y="0"/>
                        </a:lnTo>
                        <a:lnTo>
                          <a:pt x="760" y="0"/>
                        </a:lnTo>
                        <a:lnTo>
                          <a:pt x="775" y="0"/>
                        </a:lnTo>
                        <a:lnTo>
                          <a:pt x="784" y="0"/>
                        </a:lnTo>
                        <a:lnTo>
                          <a:pt x="788" y="0"/>
                        </a:lnTo>
                        <a:lnTo>
                          <a:pt x="801" y="0"/>
                        </a:lnTo>
                        <a:lnTo>
                          <a:pt x="813" y="0"/>
                        </a:lnTo>
                        <a:lnTo>
                          <a:pt x="824" y="0"/>
                        </a:lnTo>
                        <a:lnTo>
                          <a:pt x="834" y="0"/>
                        </a:lnTo>
                        <a:lnTo>
                          <a:pt x="842" y="0"/>
                        </a:lnTo>
                        <a:lnTo>
                          <a:pt x="850" y="0"/>
                        </a:lnTo>
                        <a:lnTo>
                          <a:pt x="858" y="0"/>
                        </a:lnTo>
                        <a:lnTo>
                          <a:pt x="864" y="0"/>
                        </a:lnTo>
                        <a:lnTo>
                          <a:pt x="871" y="0"/>
                        </a:lnTo>
                        <a:lnTo>
                          <a:pt x="876" y="0"/>
                        </a:lnTo>
                        <a:lnTo>
                          <a:pt x="882" y="0"/>
                        </a:lnTo>
                        <a:lnTo>
                          <a:pt x="885" y="0"/>
                        </a:lnTo>
                        <a:lnTo>
                          <a:pt x="890" y="0"/>
                        </a:lnTo>
                        <a:lnTo>
                          <a:pt x="903" y="0"/>
                        </a:lnTo>
                        <a:lnTo>
                          <a:pt x="913" y="0"/>
                        </a:lnTo>
                        <a:lnTo>
                          <a:pt x="922" y="0"/>
                        </a:lnTo>
                        <a:lnTo>
                          <a:pt x="929" y="0"/>
                        </a:lnTo>
                        <a:lnTo>
                          <a:pt x="933" y="0"/>
                        </a:lnTo>
                        <a:lnTo>
                          <a:pt x="936" y="0"/>
                        </a:lnTo>
                        <a:lnTo>
                          <a:pt x="943" y="0"/>
                        </a:lnTo>
                        <a:lnTo>
                          <a:pt x="948" y="0"/>
                        </a:lnTo>
                        <a:lnTo>
                          <a:pt x="953" y="0"/>
                        </a:lnTo>
                        <a:lnTo>
                          <a:pt x="956" y="0"/>
                        </a:lnTo>
                        <a:lnTo>
                          <a:pt x="960" y="0"/>
                        </a:lnTo>
                        <a:lnTo>
                          <a:pt x="962" y="0"/>
                        </a:lnTo>
                        <a:lnTo>
                          <a:pt x="965" y="0"/>
                        </a:lnTo>
                        <a:lnTo>
                          <a:pt x="966" y="0"/>
                        </a:lnTo>
                        <a:lnTo>
                          <a:pt x="995" y="0"/>
                        </a:lnTo>
                        <a:lnTo>
                          <a:pt x="1010" y="0"/>
                        </a:lnTo>
                        <a:lnTo>
                          <a:pt x="1016" y="0"/>
                        </a:lnTo>
                        <a:lnTo>
                          <a:pt x="1018" y="0"/>
                        </a:lnTo>
                        <a:lnTo>
                          <a:pt x="1020" y="0"/>
                        </a:lnTo>
                        <a:lnTo>
                          <a:pt x="1020" y="0"/>
                        </a:lnTo>
                        <a:lnTo>
                          <a:pt x="1021" y="0"/>
                        </a:lnTo>
                        <a:lnTo>
                          <a:pt x="1022" y="0"/>
                        </a:lnTo>
                        <a:lnTo>
                          <a:pt x="1022" y="0"/>
                        </a:lnTo>
                        <a:lnTo>
                          <a:pt x="1022" y="0"/>
                        </a:lnTo>
                        <a:lnTo>
                          <a:pt x="1023" y="0"/>
                        </a:lnTo>
                        <a:lnTo>
                          <a:pt x="1023" y="0"/>
                        </a:lnTo>
                        <a:lnTo>
                          <a:pt x="1023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5" y="0"/>
                        </a:lnTo>
                      </a:path>
                    </a:pathLst>
                  </a:custGeom>
                  <a:ln>
                    <a:headEnd/>
                    <a:tailEnd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13" name="Freeform 13"/>
                  <p:cNvSpPr>
                    <a:spLocks/>
                  </p:cNvSpPr>
                  <p:nvPr/>
                </p:nvSpPr>
                <p:spPr bwMode="auto">
                  <a:xfrm>
                    <a:off x="2419351" y="1617663"/>
                    <a:ext cx="5794375" cy="3192463"/>
                  </a:xfrm>
                  <a:custGeom>
                    <a:avLst/>
                    <a:gdLst>
                      <a:gd name="T0" fmla="*/ 55 w 1025"/>
                      <a:gd name="T1" fmla="*/ 566 h 566"/>
                      <a:gd name="T2" fmla="*/ 245 w 1025"/>
                      <a:gd name="T3" fmla="*/ 566 h 566"/>
                      <a:gd name="T4" fmla="*/ 376 w 1025"/>
                      <a:gd name="T5" fmla="*/ 566 h 566"/>
                      <a:gd name="T6" fmla="*/ 472 w 1025"/>
                      <a:gd name="T7" fmla="*/ 566 h 566"/>
                      <a:gd name="T8" fmla="*/ 512 w 1025"/>
                      <a:gd name="T9" fmla="*/ 566 h 566"/>
                      <a:gd name="T10" fmla="*/ 578 w 1025"/>
                      <a:gd name="T11" fmla="*/ 566 h 566"/>
                      <a:gd name="T12" fmla="*/ 626 w 1025"/>
                      <a:gd name="T13" fmla="*/ 424 h 566"/>
                      <a:gd name="T14" fmla="*/ 683 w 1025"/>
                      <a:gd name="T15" fmla="*/ 264 h 566"/>
                      <a:gd name="T16" fmla="*/ 726 w 1025"/>
                      <a:gd name="T17" fmla="*/ 147 h 566"/>
                      <a:gd name="T18" fmla="*/ 760 w 1025"/>
                      <a:gd name="T19" fmla="*/ 59 h 566"/>
                      <a:gd name="T20" fmla="*/ 784 w 1025"/>
                      <a:gd name="T21" fmla="*/ 0 h 566"/>
                      <a:gd name="T22" fmla="*/ 801 w 1025"/>
                      <a:gd name="T23" fmla="*/ 0 h 566"/>
                      <a:gd name="T24" fmla="*/ 824 w 1025"/>
                      <a:gd name="T25" fmla="*/ 0 h 566"/>
                      <a:gd name="T26" fmla="*/ 842 w 1025"/>
                      <a:gd name="T27" fmla="*/ 0 h 566"/>
                      <a:gd name="T28" fmla="*/ 858 w 1025"/>
                      <a:gd name="T29" fmla="*/ 0 h 566"/>
                      <a:gd name="T30" fmla="*/ 871 w 1025"/>
                      <a:gd name="T31" fmla="*/ 0 h 566"/>
                      <a:gd name="T32" fmla="*/ 882 w 1025"/>
                      <a:gd name="T33" fmla="*/ 0 h 566"/>
                      <a:gd name="T34" fmla="*/ 890 w 1025"/>
                      <a:gd name="T35" fmla="*/ 0 h 566"/>
                      <a:gd name="T36" fmla="*/ 913 w 1025"/>
                      <a:gd name="T37" fmla="*/ 0 h 566"/>
                      <a:gd name="T38" fmla="*/ 929 w 1025"/>
                      <a:gd name="T39" fmla="*/ 0 h 566"/>
                      <a:gd name="T40" fmla="*/ 936 w 1025"/>
                      <a:gd name="T41" fmla="*/ 0 h 566"/>
                      <a:gd name="T42" fmla="*/ 948 w 1025"/>
                      <a:gd name="T43" fmla="*/ 0 h 566"/>
                      <a:gd name="T44" fmla="*/ 956 w 1025"/>
                      <a:gd name="T45" fmla="*/ 0 h 566"/>
                      <a:gd name="T46" fmla="*/ 962 w 1025"/>
                      <a:gd name="T47" fmla="*/ 0 h 566"/>
                      <a:gd name="T48" fmla="*/ 966 w 1025"/>
                      <a:gd name="T49" fmla="*/ 0 h 566"/>
                      <a:gd name="T50" fmla="*/ 1010 w 1025"/>
                      <a:gd name="T51" fmla="*/ 0 h 566"/>
                      <a:gd name="T52" fmla="*/ 1018 w 1025"/>
                      <a:gd name="T53" fmla="*/ 0 h 566"/>
                      <a:gd name="T54" fmla="*/ 1020 w 1025"/>
                      <a:gd name="T55" fmla="*/ 0 h 566"/>
                      <a:gd name="T56" fmla="*/ 1022 w 1025"/>
                      <a:gd name="T57" fmla="*/ 0 h 566"/>
                      <a:gd name="T58" fmla="*/ 1022 w 1025"/>
                      <a:gd name="T59" fmla="*/ 0 h 566"/>
                      <a:gd name="T60" fmla="*/ 1023 w 1025"/>
                      <a:gd name="T61" fmla="*/ 0 h 566"/>
                      <a:gd name="T62" fmla="*/ 1024 w 1025"/>
                      <a:gd name="T63" fmla="*/ 0 h 566"/>
                      <a:gd name="T64" fmla="*/ 1024 w 1025"/>
                      <a:gd name="T65" fmla="*/ 0 h 566"/>
                      <a:gd name="T66" fmla="*/ 1024 w 1025"/>
                      <a:gd name="T67" fmla="*/ 0 h 566"/>
                      <a:gd name="T68" fmla="*/ 1024 w 1025"/>
                      <a:gd name="T69" fmla="*/ 0 h 566"/>
                      <a:gd name="T70" fmla="*/ 1024 w 1025"/>
                      <a:gd name="T71" fmla="*/ 0 h 566"/>
                      <a:gd name="T72" fmla="*/ 1024 w 1025"/>
                      <a:gd name="T73" fmla="*/ 0 h 566"/>
                      <a:gd name="T74" fmla="*/ 1025 w 1025"/>
                      <a:gd name="T75" fmla="*/ 0 h 5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025" h="566">
                        <a:moveTo>
                          <a:pt x="0" y="566"/>
                        </a:moveTo>
                        <a:lnTo>
                          <a:pt x="55" y="566"/>
                        </a:lnTo>
                        <a:lnTo>
                          <a:pt x="160" y="566"/>
                        </a:lnTo>
                        <a:lnTo>
                          <a:pt x="245" y="566"/>
                        </a:lnTo>
                        <a:lnTo>
                          <a:pt x="316" y="566"/>
                        </a:lnTo>
                        <a:lnTo>
                          <a:pt x="376" y="566"/>
                        </a:lnTo>
                        <a:lnTo>
                          <a:pt x="427" y="566"/>
                        </a:lnTo>
                        <a:lnTo>
                          <a:pt x="472" y="566"/>
                        </a:lnTo>
                        <a:lnTo>
                          <a:pt x="499" y="566"/>
                        </a:lnTo>
                        <a:lnTo>
                          <a:pt x="512" y="566"/>
                        </a:lnTo>
                        <a:lnTo>
                          <a:pt x="553" y="566"/>
                        </a:lnTo>
                        <a:lnTo>
                          <a:pt x="578" y="566"/>
                        </a:lnTo>
                        <a:lnTo>
                          <a:pt x="590" y="528"/>
                        </a:lnTo>
                        <a:lnTo>
                          <a:pt x="626" y="424"/>
                        </a:lnTo>
                        <a:lnTo>
                          <a:pt x="657" y="337"/>
                        </a:lnTo>
                        <a:lnTo>
                          <a:pt x="683" y="264"/>
                        </a:lnTo>
                        <a:lnTo>
                          <a:pt x="706" y="201"/>
                        </a:lnTo>
                        <a:lnTo>
                          <a:pt x="726" y="147"/>
                        </a:lnTo>
                        <a:lnTo>
                          <a:pt x="744" y="100"/>
                        </a:lnTo>
                        <a:lnTo>
                          <a:pt x="760" y="59"/>
                        </a:lnTo>
                        <a:lnTo>
                          <a:pt x="775" y="23"/>
                        </a:lnTo>
                        <a:lnTo>
                          <a:pt x="784" y="0"/>
                        </a:lnTo>
                        <a:lnTo>
                          <a:pt x="788" y="0"/>
                        </a:lnTo>
                        <a:lnTo>
                          <a:pt x="801" y="0"/>
                        </a:lnTo>
                        <a:lnTo>
                          <a:pt x="813" y="0"/>
                        </a:lnTo>
                        <a:lnTo>
                          <a:pt x="824" y="0"/>
                        </a:lnTo>
                        <a:lnTo>
                          <a:pt x="834" y="0"/>
                        </a:lnTo>
                        <a:lnTo>
                          <a:pt x="842" y="0"/>
                        </a:lnTo>
                        <a:lnTo>
                          <a:pt x="850" y="0"/>
                        </a:lnTo>
                        <a:lnTo>
                          <a:pt x="858" y="0"/>
                        </a:lnTo>
                        <a:lnTo>
                          <a:pt x="864" y="0"/>
                        </a:lnTo>
                        <a:lnTo>
                          <a:pt x="871" y="0"/>
                        </a:lnTo>
                        <a:lnTo>
                          <a:pt x="876" y="0"/>
                        </a:lnTo>
                        <a:lnTo>
                          <a:pt x="882" y="0"/>
                        </a:lnTo>
                        <a:lnTo>
                          <a:pt x="885" y="0"/>
                        </a:lnTo>
                        <a:lnTo>
                          <a:pt x="890" y="0"/>
                        </a:lnTo>
                        <a:lnTo>
                          <a:pt x="903" y="0"/>
                        </a:lnTo>
                        <a:lnTo>
                          <a:pt x="913" y="0"/>
                        </a:lnTo>
                        <a:lnTo>
                          <a:pt x="922" y="0"/>
                        </a:lnTo>
                        <a:lnTo>
                          <a:pt x="929" y="0"/>
                        </a:lnTo>
                        <a:lnTo>
                          <a:pt x="933" y="0"/>
                        </a:lnTo>
                        <a:lnTo>
                          <a:pt x="936" y="0"/>
                        </a:lnTo>
                        <a:lnTo>
                          <a:pt x="943" y="0"/>
                        </a:lnTo>
                        <a:lnTo>
                          <a:pt x="948" y="0"/>
                        </a:lnTo>
                        <a:lnTo>
                          <a:pt x="953" y="0"/>
                        </a:lnTo>
                        <a:lnTo>
                          <a:pt x="956" y="0"/>
                        </a:lnTo>
                        <a:lnTo>
                          <a:pt x="960" y="0"/>
                        </a:lnTo>
                        <a:lnTo>
                          <a:pt x="962" y="0"/>
                        </a:lnTo>
                        <a:lnTo>
                          <a:pt x="965" y="0"/>
                        </a:lnTo>
                        <a:lnTo>
                          <a:pt x="966" y="0"/>
                        </a:lnTo>
                        <a:lnTo>
                          <a:pt x="995" y="0"/>
                        </a:lnTo>
                        <a:lnTo>
                          <a:pt x="1010" y="0"/>
                        </a:lnTo>
                        <a:lnTo>
                          <a:pt x="1016" y="0"/>
                        </a:lnTo>
                        <a:lnTo>
                          <a:pt x="1018" y="0"/>
                        </a:lnTo>
                        <a:lnTo>
                          <a:pt x="1020" y="0"/>
                        </a:lnTo>
                        <a:lnTo>
                          <a:pt x="1020" y="0"/>
                        </a:lnTo>
                        <a:lnTo>
                          <a:pt x="1021" y="0"/>
                        </a:lnTo>
                        <a:lnTo>
                          <a:pt x="1022" y="0"/>
                        </a:lnTo>
                        <a:lnTo>
                          <a:pt x="1022" y="0"/>
                        </a:lnTo>
                        <a:lnTo>
                          <a:pt x="1022" y="0"/>
                        </a:lnTo>
                        <a:lnTo>
                          <a:pt x="1023" y="0"/>
                        </a:lnTo>
                        <a:lnTo>
                          <a:pt x="1023" y="0"/>
                        </a:lnTo>
                        <a:lnTo>
                          <a:pt x="1023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5" y="0"/>
                        </a:lnTo>
                      </a:path>
                    </a:pathLst>
                  </a:custGeom>
                  <a:ln>
                    <a:headEnd/>
                    <a:tailEnd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14" name="Freeform 14"/>
                  <p:cNvSpPr>
                    <a:spLocks/>
                  </p:cNvSpPr>
                  <p:nvPr/>
                </p:nvSpPr>
                <p:spPr bwMode="auto">
                  <a:xfrm>
                    <a:off x="2419351" y="2740025"/>
                    <a:ext cx="5794375" cy="2070100"/>
                  </a:xfrm>
                  <a:custGeom>
                    <a:avLst/>
                    <a:gdLst>
                      <a:gd name="T0" fmla="*/ 55 w 1025"/>
                      <a:gd name="T1" fmla="*/ 367 h 367"/>
                      <a:gd name="T2" fmla="*/ 245 w 1025"/>
                      <a:gd name="T3" fmla="*/ 367 h 367"/>
                      <a:gd name="T4" fmla="*/ 376 w 1025"/>
                      <a:gd name="T5" fmla="*/ 367 h 367"/>
                      <a:gd name="T6" fmla="*/ 472 w 1025"/>
                      <a:gd name="T7" fmla="*/ 367 h 367"/>
                      <a:gd name="T8" fmla="*/ 512 w 1025"/>
                      <a:gd name="T9" fmla="*/ 367 h 367"/>
                      <a:gd name="T10" fmla="*/ 578 w 1025"/>
                      <a:gd name="T11" fmla="*/ 367 h 367"/>
                      <a:gd name="T12" fmla="*/ 626 w 1025"/>
                      <a:gd name="T13" fmla="*/ 367 h 367"/>
                      <a:gd name="T14" fmla="*/ 683 w 1025"/>
                      <a:gd name="T15" fmla="*/ 367 h 367"/>
                      <a:gd name="T16" fmla="*/ 726 w 1025"/>
                      <a:gd name="T17" fmla="*/ 367 h 367"/>
                      <a:gd name="T18" fmla="*/ 760 w 1025"/>
                      <a:gd name="T19" fmla="*/ 367 h 367"/>
                      <a:gd name="T20" fmla="*/ 784 w 1025"/>
                      <a:gd name="T21" fmla="*/ 367 h 367"/>
                      <a:gd name="T22" fmla="*/ 801 w 1025"/>
                      <a:gd name="T23" fmla="*/ 304 h 367"/>
                      <a:gd name="T24" fmla="*/ 824 w 1025"/>
                      <a:gd name="T25" fmla="*/ 228 h 367"/>
                      <a:gd name="T26" fmla="*/ 842 w 1025"/>
                      <a:gd name="T27" fmla="*/ 171 h 367"/>
                      <a:gd name="T28" fmla="*/ 858 w 1025"/>
                      <a:gd name="T29" fmla="*/ 128 h 367"/>
                      <a:gd name="T30" fmla="*/ 871 w 1025"/>
                      <a:gd name="T31" fmla="*/ 94 h 367"/>
                      <a:gd name="T32" fmla="*/ 882 w 1025"/>
                      <a:gd name="T33" fmla="*/ 68 h 367"/>
                      <a:gd name="T34" fmla="*/ 890 w 1025"/>
                      <a:gd name="T35" fmla="*/ 53 h 367"/>
                      <a:gd name="T36" fmla="*/ 913 w 1025"/>
                      <a:gd name="T37" fmla="*/ 23 h 367"/>
                      <a:gd name="T38" fmla="*/ 929 w 1025"/>
                      <a:gd name="T39" fmla="*/ 5 h 367"/>
                      <a:gd name="T40" fmla="*/ 936 w 1025"/>
                      <a:gd name="T41" fmla="*/ 0 h 367"/>
                      <a:gd name="T42" fmla="*/ 948 w 1025"/>
                      <a:gd name="T43" fmla="*/ 0 h 367"/>
                      <a:gd name="T44" fmla="*/ 956 w 1025"/>
                      <a:gd name="T45" fmla="*/ 0 h 367"/>
                      <a:gd name="T46" fmla="*/ 962 w 1025"/>
                      <a:gd name="T47" fmla="*/ 0 h 367"/>
                      <a:gd name="T48" fmla="*/ 966 w 1025"/>
                      <a:gd name="T49" fmla="*/ 0 h 367"/>
                      <a:gd name="T50" fmla="*/ 1010 w 1025"/>
                      <a:gd name="T51" fmla="*/ 0 h 367"/>
                      <a:gd name="T52" fmla="*/ 1018 w 1025"/>
                      <a:gd name="T53" fmla="*/ 0 h 367"/>
                      <a:gd name="T54" fmla="*/ 1020 w 1025"/>
                      <a:gd name="T55" fmla="*/ 0 h 367"/>
                      <a:gd name="T56" fmla="*/ 1022 w 1025"/>
                      <a:gd name="T57" fmla="*/ 0 h 367"/>
                      <a:gd name="T58" fmla="*/ 1022 w 1025"/>
                      <a:gd name="T59" fmla="*/ 0 h 367"/>
                      <a:gd name="T60" fmla="*/ 1023 w 1025"/>
                      <a:gd name="T61" fmla="*/ 0 h 367"/>
                      <a:gd name="T62" fmla="*/ 1024 w 1025"/>
                      <a:gd name="T63" fmla="*/ 0 h 367"/>
                      <a:gd name="T64" fmla="*/ 1024 w 1025"/>
                      <a:gd name="T65" fmla="*/ 0 h 367"/>
                      <a:gd name="T66" fmla="*/ 1024 w 1025"/>
                      <a:gd name="T67" fmla="*/ 0 h 367"/>
                      <a:gd name="T68" fmla="*/ 1024 w 1025"/>
                      <a:gd name="T69" fmla="*/ 0 h 367"/>
                      <a:gd name="T70" fmla="*/ 1024 w 1025"/>
                      <a:gd name="T71" fmla="*/ 0 h 367"/>
                      <a:gd name="T72" fmla="*/ 1024 w 1025"/>
                      <a:gd name="T73" fmla="*/ 0 h 367"/>
                      <a:gd name="T74" fmla="*/ 1025 w 1025"/>
                      <a:gd name="T75" fmla="*/ 0 h 3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025" h="367">
                        <a:moveTo>
                          <a:pt x="0" y="367"/>
                        </a:moveTo>
                        <a:lnTo>
                          <a:pt x="55" y="367"/>
                        </a:lnTo>
                        <a:lnTo>
                          <a:pt x="160" y="367"/>
                        </a:lnTo>
                        <a:lnTo>
                          <a:pt x="245" y="367"/>
                        </a:lnTo>
                        <a:lnTo>
                          <a:pt x="316" y="367"/>
                        </a:lnTo>
                        <a:lnTo>
                          <a:pt x="376" y="367"/>
                        </a:lnTo>
                        <a:lnTo>
                          <a:pt x="427" y="367"/>
                        </a:lnTo>
                        <a:lnTo>
                          <a:pt x="472" y="367"/>
                        </a:lnTo>
                        <a:lnTo>
                          <a:pt x="499" y="367"/>
                        </a:lnTo>
                        <a:lnTo>
                          <a:pt x="512" y="367"/>
                        </a:lnTo>
                        <a:lnTo>
                          <a:pt x="553" y="367"/>
                        </a:lnTo>
                        <a:lnTo>
                          <a:pt x="578" y="367"/>
                        </a:lnTo>
                        <a:lnTo>
                          <a:pt x="590" y="367"/>
                        </a:lnTo>
                        <a:lnTo>
                          <a:pt x="626" y="367"/>
                        </a:lnTo>
                        <a:lnTo>
                          <a:pt x="657" y="367"/>
                        </a:lnTo>
                        <a:lnTo>
                          <a:pt x="683" y="367"/>
                        </a:lnTo>
                        <a:lnTo>
                          <a:pt x="706" y="367"/>
                        </a:lnTo>
                        <a:lnTo>
                          <a:pt x="726" y="367"/>
                        </a:lnTo>
                        <a:lnTo>
                          <a:pt x="744" y="367"/>
                        </a:lnTo>
                        <a:lnTo>
                          <a:pt x="760" y="367"/>
                        </a:lnTo>
                        <a:lnTo>
                          <a:pt x="775" y="367"/>
                        </a:lnTo>
                        <a:lnTo>
                          <a:pt x="784" y="367"/>
                        </a:lnTo>
                        <a:lnTo>
                          <a:pt x="788" y="352"/>
                        </a:lnTo>
                        <a:lnTo>
                          <a:pt x="801" y="304"/>
                        </a:lnTo>
                        <a:lnTo>
                          <a:pt x="813" y="263"/>
                        </a:lnTo>
                        <a:lnTo>
                          <a:pt x="824" y="228"/>
                        </a:lnTo>
                        <a:lnTo>
                          <a:pt x="834" y="197"/>
                        </a:lnTo>
                        <a:lnTo>
                          <a:pt x="842" y="171"/>
                        </a:lnTo>
                        <a:lnTo>
                          <a:pt x="850" y="148"/>
                        </a:lnTo>
                        <a:lnTo>
                          <a:pt x="858" y="128"/>
                        </a:lnTo>
                        <a:lnTo>
                          <a:pt x="864" y="110"/>
                        </a:lnTo>
                        <a:lnTo>
                          <a:pt x="871" y="94"/>
                        </a:lnTo>
                        <a:lnTo>
                          <a:pt x="876" y="80"/>
                        </a:lnTo>
                        <a:lnTo>
                          <a:pt x="882" y="68"/>
                        </a:lnTo>
                        <a:lnTo>
                          <a:pt x="885" y="61"/>
                        </a:lnTo>
                        <a:lnTo>
                          <a:pt x="890" y="53"/>
                        </a:lnTo>
                        <a:lnTo>
                          <a:pt x="903" y="36"/>
                        </a:lnTo>
                        <a:lnTo>
                          <a:pt x="913" y="23"/>
                        </a:lnTo>
                        <a:lnTo>
                          <a:pt x="922" y="13"/>
                        </a:lnTo>
                        <a:lnTo>
                          <a:pt x="929" y="5"/>
                        </a:lnTo>
                        <a:lnTo>
                          <a:pt x="933" y="0"/>
                        </a:lnTo>
                        <a:lnTo>
                          <a:pt x="936" y="0"/>
                        </a:lnTo>
                        <a:lnTo>
                          <a:pt x="943" y="0"/>
                        </a:lnTo>
                        <a:lnTo>
                          <a:pt x="948" y="0"/>
                        </a:lnTo>
                        <a:lnTo>
                          <a:pt x="953" y="0"/>
                        </a:lnTo>
                        <a:lnTo>
                          <a:pt x="956" y="0"/>
                        </a:lnTo>
                        <a:lnTo>
                          <a:pt x="960" y="0"/>
                        </a:lnTo>
                        <a:lnTo>
                          <a:pt x="962" y="0"/>
                        </a:lnTo>
                        <a:lnTo>
                          <a:pt x="965" y="0"/>
                        </a:lnTo>
                        <a:lnTo>
                          <a:pt x="966" y="0"/>
                        </a:lnTo>
                        <a:lnTo>
                          <a:pt x="995" y="0"/>
                        </a:lnTo>
                        <a:lnTo>
                          <a:pt x="1010" y="0"/>
                        </a:lnTo>
                        <a:lnTo>
                          <a:pt x="1016" y="0"/>
                        </a:lnTo>
                        <a:lnTo>
                          <a:pt x="1018" y="0"/>
                        </a:lnTo>
                        <a:lnTo>
                          <a:pt x="1020" y="0"/>
                        </a:lnTo>
                        <a:lnTo>
                          <a:pt x="1020" y="0"/>
                        </a:lnTo>
                        <a:lnTo>
                          <a:pt x="1021" y="0"/>
                        </a:lnTo>
                        <a:lnTo>
                          <a:pt x="1022" y="0"/>
                        </a:lnTo>
                        <a:lnTo>
                          <a:pt x="1022" y="0"/>
                        </a:lnTo>
                        <a:lnTo>
                          <a:pt x="1022" y="0"/>
                        </a:lnTo>
                        <a:lnTo>
                          <a:pt x="1023" y="0"/>
                        </a:lnTo>
                        <a:lnTo>
                          <a:pt x="1023" y="0"/>
                        </a:lnTo>
                        <a:lnTo>
                          <a:pt x="1023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4" y="0"/>
                        </a:lnTo>
                        <a:lnTo>
                          <a:pt x="1025" y="0"/>
                        </a:lnTo>
                      </a:path>
                    </a:pathLst>
                  </a:custGeom>
                  <a:ln>
                    <a:headEnd/>
                    <a:tailEnd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15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2419351" y="811213"/>
                    <a:ext cx="5794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 dirty="0"/>
                  </a:p>
                </p:txBody>
              </p:sp>
              <p:sp>
                <p:nvSpPr>
                  <p:cNvPr id="16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2419351" y="4810125"/>
                    <a:ext cx="5794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 dirty="0"/>
                  </a:p>
                </p:txBody>
              </p:sp>
              <p:sp>
                <p:nvSpPr>
                  <p:cNvPr id="17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2419351" y="811213"/>
                    <a:ext cx="0" cy="399891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18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8213726" y="811213"/>
                    <a:ext cx="0" cy="399891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1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4657726" y="5018088"/>
                    <a:ext cx="1647823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lang="en-US" altLang="en-US" sz="1400" b="1" dirty="0">
                        <a:latin typeface="Times New Roman" panose="02020603050405020304" pitchFamily="18" charset="0"/>
                      </a:rPr>
                      <a:t>Mass percent </a:t>
                    </a:r>
                    <a:r>
                      <a:rPr kumimoji="0" lang="en-US" altLang="en-US" sz="1400" b="1" i="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rPr>
                      <a:t>of Solid</a:t>
                    </a:r>
                    <a:endParaRPr kumimoji="0" lang="en-US" altLang="en-US" sz="1800" b="0" i="0" u="none" strike="noStrike" cap="none" normalizeH="0" baseline="0" dirty="0">
                      <a:ln>
                        <a:noFill/>
                      </a:ln>
                      <a:effectLst/>
                    </a:endParaRPr>
                  </a:p>
                </p:txBody>
              </p:sp>
              <p:sp>
                <p:nvSpPr>
                  <p:cNvPr id="22" name="Rectangle 23"/>
                  <p:cNvSpPr>
                    <a:spLocks noChangeArrowheads="1"/>
                  </p:cNvSpPr>
                  <p:nvPr/>
                </p:nvSpPr>
                <p:spPr bwMode="auto">
                  <a:xfrm rot="16200000">
                    <a:off x="1413121" y="2613253"/>
                    <a:ext cx="1098058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en-US" sz="1400" b="1" i="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rPr>
                      <a:t>Mass </a:t>
                    </a:r>
                    <a:r>
                      <a:rPr kumimoji="0" lang="en-US" altLang="zh-CN" sz="1400" b="1" i="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rPr>
                      <a:t>percent</a:t>
                    </a:r>
                    <a:r>
                      <a:rPr kumimoji="0" lang="en-US" altLang="en-US" sz="1400" b="1" i="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rPr>
                      <a:t> </a:t>
                    </a:r>
                    <a:endParaRPr kumimoji="0" lang="en-US" altLang="en-US" sz="1800" b="0" i="0" u="none" strike="noStrike" cap="none" normalizeH="0" baseline="0" dirty="0">
                      <a:ln>
                        <a:noFill/>
                      </a:ln>
                      <a:effectLst/>
                    </a:endParaRPr>
                  </a:p>
                </p:txBody>
              </p:sp>
              <p:sp>
                <p:nvSpPr>
                  <p:cNvPr id="23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19351" y="4781550"/>
                    <a:ext cx="0" cy="285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4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2419351" y="811213"/>
                    <a:ext cx="0" cy="285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5" name="Line 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313363" y="4781550"/>
                    <a:ext cx="0" cy="285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6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5313363" y="811213"/>
                    <a:ext cx="0" cy="285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7" name="Line 2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213726" y="4781550"/>
                    <a:ext cx="0" cy="285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8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8213726" y="811213"/>
                    <a:ext cx="0" cy="285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9" name="Line 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19351" y="4752975"/>
                    <a:ext cx="0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30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2397126" y="4865688"/>
                    <a:ext cx="153888" cy="1846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en-US" sz="1200" b="0" i="0" u="none" strike="noStrike" cap="none" normalizeH="0" baseline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80</a:t>
                    </a:r>
                  </a:p>
                </p:txBody>
              </p:sp>
              <p:sp>
                <p:nvSpPr>
                  <p:cNvPr id="31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2419351" y="811213"/>
                    <a:ext cx="0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48" name="Line 3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313363" y="4752975"/>
                    <a:ext cx="0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49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5262563" y="4865688"/>
                    <a:ext cx="153888" cy="1846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en-US" sz="1200" b="0" i="0" u="none" strike="noStrike" cap="none" normalizeH="0" baseline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90</a:t>
                    </a:r>
                  </a:p>
                </p:txBody>
              </p:sp>
              <p:sp>
                <p:nvSpPr>
                  <p:cNvPr id="2050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5313363" y="811213"/>
                    <a:ext cx="0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51" name="Line 3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213726" y="4752975"/>
                    <a:ext cx="0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52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8140701" y="4865688"/>
                    <a:ext cx="230832" cy="1846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en-US" sz="1200" b="0" i="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100</a:t>
                    </a:r>
                  </a:p>
                </p:txBody>
              </p:sp>
              <p:sp>
                <p:nvSpPr>
                  <p:cNvPr id="2053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8213726" y="811213"/>
                    <a:ext cx="0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54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2419351" y="4810125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55" name="Line 4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85151" y="4810125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56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2419351" y="4144963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57" name="Line 4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85151" y="4144963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58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2419351" y="3479800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59" name="Line 4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85151" y="3479800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60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2419351" y="2813050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61" name="Line 4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85151" y="2813050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62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2419351" y="2147888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63" name="Line 4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85151" y="2147888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64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2419351" y="1482725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65" name="Line 5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85151" y="1482725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66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2419351" y="4810125"/>
                    <a:ext cx="555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68" name="Rectangle 52"/>
                  <p:cNvSpPr>
                    <a:spLocks noChangeArrowheads="1"/>
                  </p:cNvSpPr>
                  <p:nvPr/>
                </p:nvSpPr>
                <p:spPr bwMode="auto">
                  <a:xfrm>
                    <a:off x="2209801" y="4730750"/>
                    <a:ext cx="192360" cy="1846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en-US" sz="1200" b="0" i="0" u="none" strike="noStrike" cap="none" normalizeH="0" baseline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0.0</a:t>
                    </a:r>
                  </a:p>
                </p:txBody>
              </p:sp>
              <p:sp>
                <p:nvSpPr>
                  <p:cNvPr id="2069" name="Line 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58163" y="4810125"/>
                    <a:ext cx="555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70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2419351" y="3479800"/>
                    <a:ext cx="555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71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2209801" y="3429000"/>
                    <a:ext cx="192360" cy="1846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en-US" sz="1200" b="0" i="0" u="none" strike="noStrike" cap="none" normalizeH="0" baseline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0.1</a:t>
                    </a:r>
                  </a:p>
                </p:txBody>
              </p:sp>
              <p:sp>
                <p:nvSpPr>
                  <p:cNvPr id="2072" name="Line 5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58163" y="3479800"/>
                    <a:ext cx="555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73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2419351" y="2147888"/>
                    <a:ext cx="555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CA"/>
                  </a:p>
                </p:txBody>
              </p:sp>
              <p:sp>
                <p:nvSpPr>
                  <p:cNvPr id="2074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2209801" y="2097088"/>
                    <a:ext cx="192360" cy="1846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en-US" sz="1200" b="0" i="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0.2</a:t>
                    </a:r>
                  </a:p>
                </p:txBody>
              </p:sp>
              <p:sp>
                <p:nvSpPr>
                  <p:cNvPr id="60" name="TextBox 59"/>
                  <p:cNvSpPr txBox="1"/>
                  <p:nvPr/>
                </p:nvSpPr>
                <p:spPr>
                  <a:xfrm>
                    <a:off x="7656616" y="3290500"/>
                    <a:ext cx="570604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CA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Si</a:t>
                    </a:r>
                  </a:p>
                </p:txBody>
              </p:sp>
              <p:cxnSp>
                <p:nvCxnSpPr>
                  <p:cNvPr id="61" name="Straight Arrow Connector 60"/>
                  <p:cNvCxnSpPr/>
                  <p:nvPr/>
                </p:nvCxnSpPr>
                <p:spPr>
                  <a:xfrm>
                    <a:off x="7883525" y="3428999"/>
                    <a:ext cx="245587" cy="92334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5" name="TextBox 64"/>
                  <p:cNvSpPr txBox="1"/>
                  <p:nvPr/>
                </p:nvSpPr>
                <p:spPr>
                  <a:xfrm>
                    <a:off x="6686838" y="4351765"/>
                    <a:ext cx="1027450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CA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Al</a:t>
                    </a:r>
                    <a:r>
                      <a:rPr lang="en-CA" sz="120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8</a:t>
                    </a:r>
                    <a:r>
                      <a:rPr lang="en-CA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FeMg</a:t>
                    </a:r>
                    <a:r>
                      <a:rPr lang="en-CA" sz="120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</a:t>
                    </a:r>
                    <a:r>
                      <a:rPr lang="en-CA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Si</a:t>
                    </a:r>
                    <a:r>
                      <a:rPr lang="en-CA" sz="120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6</a:t>
                    </a:r>
                  </a:p>
                </p:txBody>
              </p:sp>
              <p:cxnSp>
                <p:nvCxnSpPr>
                  <p:cNvPr id="66" name="Straight Arrow Connector 65"/>
                  <p:cNvCxnSpPr/>
                  <p:nvPr/>
                </p:nvCxnSpPr>
                <p:spPr>
                  <a:xfrm flipV="1">
                    <a:off x="7541944" y="4382308"/>
                    <a:ext cx="229344" cy="28869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7" name="TextBox 66"/>
                  <p:cNvSpPr txBox="1"/>
                  <p:nvPr/>
                </p:nvSpPr>
                <p:spPr>
                  <a:xfrm>
                    <a:off x="4662734" y="4026937"/>
                    <a:ext cx="761207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CA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Al</a:t>
                    </a:r>
                    <a:r>
                      <a:rPr lang="en-CA" sz="120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13</a:t>
                    </a:r>
                    <a:r>
                      <a:rPr lang="en-CA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Fe</a:t>
                    </a:r>
                    <a:r>
                      <a:rPr lang="en-CA" sz="120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4</a:t>
                    </a:r>
                  </a:p>
                </p:txBody>
              </p:sp>
              <p:cxnSp>
                <p:nvCxnSpPr>
                  <p:cNvPr id="68" name="Straight Arrow Connector 67"/>
                  <p:cNvCxnSpPr/>
                  <p:nvPr/>
                </p:nvCxnSpPr>
                <p:spPr>
                  <a:xfrm>
                    <a:off x="5262563" y="4140201"/>
                    <a:ext cx="282797" cy="36866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1" name="TextBox 70"/>
                  <p:cNvSpPr txBox="1"/>
                  <p:nvPr/>
                </p:nvSpPr>
                <p:spPr>
                  <a:xfrm>
                    <a:off x="5772016" y="1745862"/>
                    <a:ext cx="834736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l-GR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α</a:t>
                    </a:r>
                    <a:r>
                      <a:rPr lang="en-CA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_</a:t>
                    </a:r>
                    <a:r>
                      <a:rPr lang="en-CA" sz="1200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AlFeSi</a:t>
                    </a:r>
                    <a:endParaRPr lang="en-CA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72" name="Straight Arrow Connector 71"/>
                  <p:cNvCxnSpPr/>
                  <p:nvPr/>
                </p:nvCxnSpPr>
                <p:spPr>
                  <a:xfrm>
                    <a:off x="6378227" y="2001080"/>
                    <a:ext cx="282797" cy="36866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3" name="TextBox 72"/>
                  <p:cNvSpPr txBox="1"/>
                  <p:nvPr/>
                </p:nvSpPr>
                <p:spPr>
                  <a:xfrm>
                    <a:off x="6654492" y="2672169"/>
                    <a:ext cx="834736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l-GR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β</a:t>
                    </a:r>
                    <a:r>
                      <a:rPr lang="en-CA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_</a:t>
                    </a:r>
                    <a:r>
                      <a:rPr lang="en-CA" sz="1200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AlFeSi</a:t>
                    </a:r>
                    <a:endParaRPr lang="en-CA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74" name="Straight Arrow Connector 73"/>
                  <p:cNvCxnSpPr/>
                  <p:nvPr/>
                </p:nvCxnSpPr>
                <p:spPr>
                  <a:xfrm>
                    <a:off x="7200563" y="2949168"/>
                    <a:ext cx="175808" cy="123432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9" name="TextBox 78"/>
                  <p:cNvSpPr txBox="1"/>
                  <p:nvPr/>
                </p:nvSpPr>
                <p:spPr>
                  <a:xfrm>
                    <a:off x="2396536" y="896578"/>
                    <a:ext cx="2916827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CA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Al-0.4Si-0.49Mg-0.01Cu-0.16Fe-0.029Mn</a:t>
                    </a:r>
                    <a:endParaRPr lang="en-CA" sz="120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64" name="TextBox 63"/>
                <p:cNvSpPr txBox="1"/>
                <p:nvPr/>
              </p:nvSpPr>
              <p:spPr>
                <a:xfrm>
                  <a:off x="7550364" y="924319"/>
                  <a:ext cx="56003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</a:p>
              </p:txBody>
            </p:sp>
          </p:grpSp>
          <p:sp>
            <p:nvSpPr>
              <p:cNvPr id="69" name="Rectangle 58"/>
              <p:cNvSpPr>
                <a:spLocks noChangeArrowheads="1"/>
              </p:cNvSpPr>
              <p:nvPr/>
            </p:nvSpPr>
            <p:spPr bwMode="auto">
              <a:xfrm>
                <a:off x="2206553" y="770868"/>
                <a:ext cx="192360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0.3</a:t>
                </a:r>
              </a:p>
            </p:txBody>
          </p:sp>
        </p:grpSp>
        <p:sp>
          <p:nvSpPr>
            <p:cNvPr id="70" name="Freeform 16"/>
            <p:cNvSpPr>
              <a:spLocks/>
            </p:cNvSpPr>
            <p:nvPr/>
          </p:nvSpPr>
          <p:spPr bwMode="auto">
            <a:xfrm>
              <a:off x="2419351" y="1765300"/>
              <a:ext cx="5794375" cy="3044825"/>
            </a:xfrm>
            <a:custGeom>
              <a:avLst/>
              <a:gdLst>
                <a:gd name="T0" fmla="*/ 55 w 1025"/>
                <a:gd name="T1" fmla="*/ 540 h 540"/>
                <a:gd name="T2" fmla="*/ 245 w 1025"/>
                <a:gd name="T3" fmla="*/ 540 h 540"/>
                <a:gd name="T4" fmla="*/ 376 w 1025"/>
                <a:gd name="T5" fmla="*/ 540 h 540"/>
                <a:gd name="T6" fmla="*/ 472 w 1025"/>
                <a:gd name="T7" fmla="*/ 540 h 540"/>
                <a:gd name="T8" fmla="*/ 512 w 1025"/>
                <a:gd name="T9" fmla="*/ 540 h 540"/>
                <a:gd name="T10" fmla="*/ 578 w 1025"/>
                <a:gd name="T11" fmla="*/ 540 h 540"/>
                <a:gd name="T12" fmla="*/ 626 w 1025"/>
                <a:gd name="T13" fmla="*/ 540 h 540"/>
                <a:gd name="T14" fmla="*/ 683 w 1025"/>
                <a:gd name="T15" fmla="*/ 540 h 540"/>
                <a:gd name="T16" fmla="*/ 726 w 1025"/>
                <a:gd name="T17" fmla="*/ 540 h 540"/>
                <a:gd name="T18" fmla="*/ 760 w 1025"/>
                <a:gd name="T19" fmla="*/ 540 h 540"/>
                <a:gd name="T20" fmla="*/ 784 w 1025"/>
                <a:gd name="T21" fmla="*/ 540 h 540"/>
                <a:gd name="T22" fmla="*/ 801 w 1025"/>
                <a:gd name="T23" fmla="*/ 540 h 540"/>
                <a:gd name="T24" fmla="*/ 824 w 1025"/>
                <a:gd name="T25" fmla="*/ 540 h 540"/>
                <a:gd name="T26" fmla="*/ 842 w 1025"/>
                <a:gd name="T27" fmla="*/ 540 h 540"/>
                <a:gd name="T28" fmla="*/ 858 w 1025"/>
                <a:gd name="T29" fmla="*/ 540 h 540"/>
                <a:gd name="T30" fmla="*/ 871 w 1025"/>
                <a:gd name="T31" fmla="*/ 540 h 540"/>
                <a:gd name="T32" fmla="*/ 882 w 1025"/>
                <a:gd name="T33" fmla="*/ 540 h 540"/>
                <a:gd name="T34" fmla="*/ 890 w 1025"/>
                <a:gd name="T35" fmla="*/ 512 h 540"/>
                <a:gd name="T36" fmla="*/ 913 w 1025"/>
                <a:gd name="T37" fmla="*/ 402 h 540"/>
                <a:gd name="T38" fmla="*/ 929 w 1025"/>
                <a:gd name="T39" fmla="*/ 329 h 540"/>
                <a:gd name="T40" fmla="*/ 936 w 1025"/>
                <a:gd name="T41" fmla="*/ 301 h 540"/>
                <a:gd name="T42" fmla="*/ 948 w 1025"/>
                <a:gd name="T43" fmla="*/ 258 h 540"/>
                <a:gd name="T44" fmla="*/ 956 w 1025"/>
                <a:gd name="T45" fmla="*/ 227 h 540"/>
                <a:gd name="T46" fmla="*/ 962 w 1025"/>
                <a:gd name="T47" fmla="*/ 202 h 540"/>
                <a:gd name="T48" fmla="*/ 966 w 1025"/>
                <a:gd name="T49" fmla="*/ 186 h 540"/>
                <a:gd name="T50" fmla="*/ 1010 w 1025"/>
                <a:gd name="T51" fmla="*/ 39 h 540"/>
                <a:gd name="T52" fmla="*/ 1018 w 1025"/>
                <a:gd name="T53" fmla="*/ 13 h 540"/>
                <a:gd name="T54" fmla="*/ 1020 w 1025"/>
                <a:gd name="T55" fmla="*/ 7 h 540"/>
                <a:gd name="T56" fmla="*/ 1022 w 1025"/>
                <a:gd name="T57" fmla="*/ 2 h 540"/>
                <a:gd name="T58" fmla="*/ 1022 w 1025"/>
                <a:gd name="T59" fmla="*/ 0 h 540"/>
                <a:gd name="T60" fmla="*/ 1023 w 1025"/>
                <a:gd name="T61" fmla="*/ 0 h 540"/>
                <a:gd name="T62" fmla="*/ 1024 w 1025"/>
                <a:gd name="T63" fmla="*/ 0 h 540"/>
                <a:gd name="T64" fmla="*/ 1024 w 1025"/>
                <a:gd name="T65" fmla="*/ 0 h 540"/>
                <a:gd name="T66" fmla="*/ 1024 w 1025"/>
                <a:gd name="T67" fmla="*/ 0 h 540"/>
                <a:gd name="T68" fmla="*/ 1024 w 1025"/>
                <a:gd name="T69" fmla="*/ 0 h 540"/>
                <a:gd name="T70" fmla="*/ 1024 w 1025"/>
                <a:gd name="T71" fmla="*/ 0 h 540"/>
                <a:gd name="T72" fmla="*/ 1024 w 1025"/>
                <a:gd name="T73" fmla="*/ 0 h 540"/>
                <a:gd name="T74" fmla="*/ 1025 w 1025"/>
                <a:gd name="T75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5" h="540">
                  <a:moveTo>
                    <a:pt x="0" y="540"/>
                  </a:moveTo>
                  <a:lnTo>
                    <a:pt x="55" y="540"/>
                  </a:lnTo>
                  <a:lnTo>
                    <a:pt x="160" y="540"/>
                  </a:lnTo>
                  <a:lnTo>
                    <a:pt x="245" y="540"/>
                  </a:lnTo>
                  <a:lnTo>
                    <a:pt x="316" y="540"/>
                  </a:lnTo>
                  <a:lnTo>
                    <a:pt x="376" y="540"/>
                  </a:lnTo>
                  <a:lnTo>
                    <a:pt x="427" y="540"/>
                  </a:lnTo>
                  <a:lnTo>
                    <a:pt x="472" y="540"/>
                  </a:lnTo>
                  <a:lnTo>
                    <a:pt x="499" y="540"/>
                  </a:lnTo>
                  <a:lnTo>
                    <a:pt x="512" y="540"/>
                  </a:lnTo>
                  <a:lnTo>
                    <a:pt x="553" y="540"/>
                  </a:lnTo>
                  <a:lnTo>
                    <a:pt x="578" y="540"/>
                  </a:lnTo>
                  <a:lnTo>
                    <a:pt x="590" y="540"/>
                  </a:lnTo>
                  <a:lnTo>
                    <a:pt x="626" y="540"/>
                  </a:lnTo>
                  <a:lnTo>
                    <a:pt x="657" y="540"/>
                  </a:lnTo>
                  <a:lnTo>
                    <a:pt x="683" y="540"/>
                  </a:lnTo>
                  <a:lnTo>
                    <a:pt x="706" y="540"/>
                  </a:lnTo>
                  <a:lnTo>
                    <a:pt x="726" y="540"/>
                  </a:lnTo>
                  <a:lnTo>
                    <a:pt x="744" y="540"/>
                  </a:lnTo>
                  <a:lnTo>
                    <a:pt x="760" y="540"/>
                  </a:lnTo>
                  <a:lnTo>
                    <a:pt x="775" y="540"/>
                  </a:lnTo>
                  <a:lnTo>
                    <a:pt x="784" y="540"/>
                  </a:lnTo>
                  <a:lnTo>
                    <a:pt x="788" y="540"/>
                  </a:lnTo>
                  <a:lnTo>
                    <a:pt x="801" y="540"/>
                  </a:lnTo>
                  <a:lnTo>
                    <a:pt x="813" y="540"/>
                  </a:lnTo>
                  <a:lnTo>
                    <a:pt x="824" y="540"/>
                  </a:lnTo>
                  <a:lnTo>
                    <a:pt x="834" y="540"/>
                  </a:lnTo>
                  <a:lnTo>
                    <a:pt x="842" y="540"/>
                  </a:lnTo>
                  <a:lnTo>
                    <a:pt x="850" y="540"/>
                  </a:lnTo>
                  <a:lnTo>
                    <a:pt x="858" y="540"/>
                  </a:lnTo>
                  <a:lnTo>
                    <a:pt x="864" y="540"/>
                  </a:lnTo>
                  <a:lnTo>
                    <a:pt x="871" y="540"/>
                  </a:lnTo>
                  <a:lnTo>
                    <a:pt x="876" y="540"/>
                  </a:lnTo>
                  <a:lnTo>
                    <a:pt x="882" y="540"/>
                  </a:lnTo>
                  <a:lnTo>
                    <a:pt x="885" y="540"/>
                  </a:lnTo>
                  <a:lnTo>
                    <a:pt x="890" y="512"/>
                  </a:lnTo>
                  <a:lnTo>
                    <a:pt x="903" y="451"/>
                  </a:lnTo>
                  <a:lnTo>
                    <a:pt x="913" y="402"/>
                  </a:lnTo>
                  <a:lnTo>
                    <a:pt x="922" y="363"/>
                  </a:lnTo>
                  <a:lnTo>
                    <a:pt x="929" y="329"/>
                  </a:lnTo>
                  <a:lnTo>
                    <a:pt x="933" y="309"/>
                  </a:lnTo>
                  <a:lnTo>
                    <a:pt x="936" y="301"/>
                  </a:lnTo>
                  <a:lnTo>
                    <a:pt x="943" y="278"/>
                  </a:lnTo>
                  <a:lnTo>
                    <a:pt x="948" y="258"/>
                  </a:lnTo>
                  <a:lnTo>
                    <a:pt x="953" y="242"/>
                  </a:lnTo>
                  <a:lnTo>
                    <a:pt x="956" y="227"/>
                  </a:lnTo>
                  <a:lnTo>
                    <a:pt x="960" y="214"/>
                  </a:lnTo>
                  <a:lnTo>
                    <a:pt x="962" y="202"/>
                  </a:lnTo>
                  <a:lnTo>
                    <a:pt x="965" y="191"/>
                  </a:lnTo>
                  <a:lnTo>
                    <a:pt x="966" y="186"/>
                  </a:lnTo>
                  <a:lnTo>
                    <a:pt x="995" y="92"/>
                  </a:lnTo>
                  <a:lnTo>
                    <a:pt x="1010" y="39"/>
                  </a:lnTo>
                  <a:lnTo>
                    <a:pt x="1016" y="22"/>
                  </a:lnTo>
                  <a:lnTo>
                    <a:pt x="1018" y="13"/>
                  </a:lnTo>
                  <a:lnTo>
                    <a:pt x="1020" y="8"/>
                  </a:lnTo>
                  <a:lnTo>
                    <a:pt x="1020" y="7"/>
                  </a:lnTo>
                  <a:lnTo>
                    <a:pt x="1021" y="5"/>
                  </a:lnTo>
                  <a:lnTo>
                    <a:pt x="1022" y="2"/>
                  </a:lnTo>
                  <a:lnTo>
                    <a:pt x="1022" y="1"/>
                  </a:lnTo>
                  <a:lnTo>
                    <a:pt x="1022" y="0"/>
                  </a:lnTo>
                  <a:lnTo>
                    <a:pt x="1023" y="0"/>
                  </a:lnTo>
                  <a:lnTo>
                    <a:pt x="1023" y="0"/>
                  </a:lnTo>
                  <a:lnTo>
                    <a:pt x="1023" y="0"/>
                  </a:lnTo>
                  <a:lnTo>
                    <a:pt x="1024" y="0"/>
                  </a:lnTo>
                  <a:lnTo>
                    <a:pt x="1024" y="0"/>
                  </a:lnTo>
                  <a:lnTo>
                    <a:pt x="1024" y="0"/>
                  </a:lnTo>
                  <a:lnTo>
                    <a:pt x="1024" y="0"/>
                  </a:lnTo>
                  <a:lnTo>
                    <a:pt x="1024" y="0"/>
                  </a:lnTo>
                  <a:lnTo>
                    <a:pt x="1024" y="0"/>
                  </a:lnTo>
                  <a:lnTo>
                    <a:pt x="1024" y="0"/>
                  </a:lnTo>
                  <a:lnTo>
                    <a:pt x="1024" y="0"/>
                  </a:lnTo>
                  <a:lnTo>
                    <a:pt x="1024" y="0"/>
                  </a:lnTo>
                  <a:lnTo>
                    <a:pt x="1024" y="0"/>
                  </a:lnTo>
                  <a:lnTo>
                    <a:pt x="1024" y="0"/>
                  </a:lnTo>
                  <a:lnTo>
                    <a:pt x="1024" y="0"/>
                  </a:lnTo>
                  <a:lnTo>
                    <a:pt x="1025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424993" y="2037946"/>
              <a:ext cx="68296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Mg</a:t>
              </a:r>
              <a:r>
                <a: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Si</a:t>
              </a:r>
            </a:p>
          </p:txBody>
        </p:sp>
        <p:cxnSp>
          <p:nvCxnSpPr>
            <p:cNvPr id="76" name="Straight Arrow Connector 75"/>
            <p:cNvCxnSpPr/>
            <p:nvPr/>
          </p:nvCxnSpPr>
          <p:spPr>
            <a:xfrm>
              <a:off x="7747224" y="2278860"/>
              <a:ext cx="282797" cy="3686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36626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53635" y="795491"/>
            <a:ext cx="6517898" cy="4438041"/>
            <a:chOff x="1853635" y="795491"/>
            <a:chExt cx="6517898" cy="4438041"/>
          </a:xfrm>
        </p:grpSpPr>
        <p:grpSp>
          <p:nvGrpSpPr>
            <p:cNvPr id="3" name="Group 2"/>
            <p:cNvGrpSpPr/>
            <p:nvPr/>
          </p:nvGrpSpPr>
          <p:grpSpPr>
            <a:xfrm>
              <a:off x="1853635" y="811213"/>
              <a:ext cx="6517898" cy="4422319"/>
              <a:chOff x="1853635" y="811213"/>
              <a:chExt cx="6517898" cy="4422319"/>
            </a:xfrm>
          </p:grpSpPr>
          <p:grpSp>
            <p:nvGrpSpPr>
              <p:cNvPr id="2" name="Group 1"/>
              <p:cNvGrpSpPr/>
              <p:nvPr/>
            </p:nvGrpSpPr>
            <p:grpSpPr>
              <a:xfrm>
                <a:off x="1853635" y="811213"/>
                <a:ext cx="6517898" cy="4422319"/>
                <a:chOff x="1853635" y="811213"/>
                <a:chExt cx="6517898" cy="4422319"/>
              </a:xfrm>
            </p:grpSpPr>
            <p:cxnSp>
              <p:nvCxnSpPr>
                <p:cNvPr id="94" name="Straight Arrow Connector 93"/>
                <p:cNvCxnSpPr/>
                <p:nvPr/>
              </p:nvCxnSpPr>
              <p:spPr>
                <a:xfrm>
                  <a:off x="7902354" y="4686069"/>
                  <a:ext cx="282797" cy="36866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3" name="TextBox 92"/>
                <p:cNvSpPr txBox="1"/>
                <p:nvPr/>
              </p:nvSpPr>
              <p:spPr>
                <a:xfrm>
                  <a:off x="7576611" y="4516051"/>
                  <a:ext cx="57060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sz="12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Mn</a:t>
                  </a:r>
                  <a:endPara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" name="Freeform 6"/>
                <p:cNvSpPr>
                  <a:spLocks/>
                </p:cNvSpPr>
                <p:nvPr/>
              </p:nvSpPr>
              <p:spPr bwMode="auto">
                <a:xfrm>
                  <a:off x="2419351" y="811213"/>
                  <a:ext cx="5794375" cy="3998913"/>
                </a:xfrm>
                <a:custGeom>
                  <a:avLst/>
                  <a:gdLst>
                    <a:gd name="T0" fmla="*/ 0 w 1025"/>
                    <a:gd name="T1" fmla="*/ 709 h 709"/>
                    <a:gd name="T2" fmla="*/ 0 w 1025"/>
                    <a:gd name="T3" fmla="*/ 709 h 709"/>
                    <a:gd name="T4" fmla="*/ 0 w 1025"/>
                    <a:gd name="T5" fmla="*/ 709 h 709"/>
                    <a:gd name="T6" fmla="*/ 0 w 1025"/>
                    <a:gd name="T7" fmla="*/ 709 h 709"/>
                    <a:gd name="T8" fmla="*/ 0 w 1025"/>
                    <a:gd name="T9" fmla="*/ 709 h 709"/>
                    <a:gd name="T10" fmla="*/ 0 w 1025"/>
                    <a:gd name="T11" fmla="*/ 709 h 709"/>
                    <a:gd name="T12" fmla="*/ 0 w 1025"/>
                    <a:gd name="T13" fmla="*/ 709 h 709"/>
                    <a:gd name="T14" fmla="*/ 0 w 1025"/>
                    <a:gd name="T15" fmla="*/ 709 h 709"/>
                    <a:gd name="T16" fmla="*/ 0 w 1025"/>
                    <a:gd name="T17" fmla="*/ 709 h 709"/>
                    <a:gd name="T18" fmla="*/ 0 w 1025"/>
                    <a:gd name="T19" fmla="*/ 709 h 709"/>
                    <a:gd name="T20" fmla="*/ 0 w 1025"/>
                    <a:gd name="T21" fmla="*/ 709 h 709"/>
                    <a:gd name="T22" fmla="*/ 0 w 1025"/>
                    <a:gd name="T23" fmla="*/ 709 h 709"/>
                    <a:gd name="T24" fmla="*/ 190 w 1025"/>
                    <a:gd name="T25" fmla="*/ 708 h 709"/>
                    <a:gd name="T26" fmla="*/ 577 w 1025"/>
                    <a:gd name="T27" fmla="*/ 708 h 709"/>
                    <a:gd name="T28" fmla="*/ 727 w 1025"/>
                    <a:gd name="T29" fmla="*/ 707 h 709"/>
                    <a:gd name="T30" fmla="*/ 805 w 1025"/>
                    <a:gd name="T31" fmla="*/ 707 h 709"/>
                    <a:gd name="T32" fmla="*/ 852 w 1025"/>
                    <a:gd name="T33" fmla="*/ 706 h 709"/>
                    <a:gd name="T34" fmla="*/ 883 w 1025"/>
                    <a:gd name="T35" fmla="*/ 706 h 709"/>
                    <a:gd name="T36" fmla="*/ 905 w 1025"/>
                    <a:gd name="T37" fmla="*/ 705 h 709"/>
                    <a:gd name="T38" fmla="*/ 920 w 1025"/>
                    <a:gd name="T39" fmla="*/ 705 h 709"/>
                    <a:gd name="T40" fmla="*/ 931 w 1025"/>
                    <a:gd name="T41" fmla="*/ 705 h 709"/>
                    <a:gd name="T42" fmla="*/ 938 w 1025"/>
                    <a:gd name="T43" fmla="*/ 704 h 709"/>
                    <a:gd name="T44" fmla="*/ 951 w 1025"/>
                    <a:gd name="T45" fmla="*/ 703 h 709"/>
                    <a:gd name="T46" fmla="*/ 961 w 1025"/>
                    <a:gd name="T47" fmla="*/ 703 h 709"/>
                    <a:gd name="T48" fmla="*/ 969 w 1025"/>
                    <a:gd name="T49" fmla="*/ 702 h 709"/>
                    <a:gd name="T50" fmla="*/ 975 w 1025"/>
                    <a:gd name="T51" fmla="*/ 701 h 709"/>
                    <a:gd name="T52" fmla="*/ 978 w 1025"/>
                    <a:gd name="T53" fmla="*/ 700 h 709"/>
                    <a:gd name="T54" fmla="*/ 983 w 1025"/>
                    <a:gd name="T55" fmla="*/ 699 h 709"/>
                    <a:gd name="T56" fmla="*/ 987 w 1025"/>
                    <a:gd name="T57" fmla="*/ 699 h 709"/>
                    <a:gd name="T58" fmla="*/ 990 w 1025"/>
                    <a:gd name="T59" fmla="*/ 698 h 709"/>
                    <a:gd name="T60" fmla="*/ 993 w 1025"/>
                    <a:gd name="T61" fmla="*/ 697 h 709"/>
                    <a:gd name="T62" fmla="*/ 995 w 1025"/>
                    <a:gd name="T63" fmla="*/ 696 h 709"/>
                    <a:gd name="T64" fmla="*/ 997 w 1025"/>
                    <a:gd name="T65" fmla="*/ 695 h 709"/>
                    <a:gd name="T66" fmla="*/ 1001 w 1025"/>
                    <a:gd name="T67" fmla="*/ 693 h 709"/>
                    <a:gd name="T68" fmla="*/ 1004 w 1025"/>
                    <a:gd name="T69" fmla="*/ 690 h 709"/>
                    <a:gd name="T70" fmla="*/ 1007 w 1025"/>
                    <a:gd name="T71" fmla="*/ 688 h 709"/>
                    <a:gd name="T72" fmla="*/ 1009 w 1025"/>
                    <a:gd name="T73" fmla="*/ 686 h 709"/>
                    <a:gd name="T74" fmla="*/ 1011 w 1025"/>
                    <a:gd name="T75" fmla="*/ 683 h 709"/>
                    <a:gd name="T76" fmla="*/ 1012 w 1025"/>
                    <a:gd name="T77" fmla="*/ 680 h 709"/>
                    <a:gd name="T78" fmla="*/ 1013 w 1025"/>
                    <a:gd name="T79" fmla="*/ 678 h 709"/>
                    <a:gd name="T80" fmla="*/ 1019 w 1025"/>
                    <a:gd name="T81" fmla="*/ 653 h 709"/>
                    <a:gd name="T82" fmla="*/ 1023 w 1025"/>
                    <a:gd name="T83" fmla="*/ 551 h 709"/>
                    <a:gd name="T84" fmla="*/ 1024 w 1025"/>
                    <a:gd name="T85" fmla="*/ 449 h 709"/>
                    <a:gd name="T86" fmla="*/ 1024 w 1025"/>
                    <a:gd name="T87" fmla="*/ 393 h 709"/>
                    <a:gd name="T88" fmla="*/ 1024 w 1025"/>
                    <a:gd name="T89" fmla="*/ 273 h 709"/>
                    <a:gd name="T90" fmla="*/ 1025 w 1025"/>
                    <a:gd name="T91" fmla="*/ 198 h 709"/>
                    <a:gd name="T92" fmla="*/ 1025 w 1025"/>
                    <a:gd name="T93" fmla="*/ 51 h 709"/>
                    <a:gd name="T94" fmla="*/ 1025 w 1025"/>
                    <a:gd name="T95" fmla="*/ 0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25" h="709">
                      <a:moveTo>
                        <a:pt x="0" y="709"/>
                      </a:move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0" y="709"/>
                      </a:lnTo>
                      <a:lnTo>
                        <a:pt x="190" y="708"/>
                      </a:lnTo>
                      <a:lnTo>
                        <a:pt x="437" y="708"/>
                      </a:lnTo>
                      <a:lnTo>
                        <a:pt x="577" y="708"/>
                      </a:lnTo>
                      <a:lnTo>
                        <a:pt x="666" y="708"/>
                      </a:lnTo>
                      <a:lnTo>
                        <a:pt x="727" y="707"/>
                      </a:lnTo>
                      <a:lnTo>
                        <a:pt x="771" y="707"/>
                      </a:lnTo>
                      <a:lnTo>
                        <a:pt x="805" y="707"/>
                      </a:lnTo>
                      <a:lnTo>
                        <a:pt x="831" y="707"/>
                      </a:lnTo>
                      <a:lnTo>
                        <a:pt x="852" y="706"/>
                      </a:lnTo>
                      <a:lnTo>
                        <a:pt x="869" y="706"/>
                      </a:lnTo>
                      <a:lnTo>
                        <a:pt x="883" y="706"/>
                      </a:lnTo>
                      <a:lnTo>
                        <a:pt x="895" y="706"/>
                      </a:lnTo>
                      <a:lnTo>
                        <a:pt x="905" y="705"/>
                      </a:lnTo>
                      <a:lnTo>
                        <a:pt x="914" y="705"/>
                      </a:lnTo>
                      <a:lnTo>
                        <a:pt x="920" y="705"/>
                      </a:lnTo>
                      <a:lnTo>
                        <a:pt x="922" y="705"/>
                      </a:lnTo>
                      <a:lnTo>
                        <a:pt x="931" y="705"/>
                      </a:lnTo>
                      <a:lnTo>
                        <a:pt x="936" y="704"/>
                      </a:lnTo>
                      <a:lnTo>
                        <a:pt x="938" y="704"/>
                      </a:lnTo>
                      <a:lnTo>
                        <a:pt x="945" y="704"/>
                      </a:lnTo>
                      <a:lnTo>
                        <a:pt x="951" y="703"/>
                      </a:lnTo>
                      <a:lnTo>
                        <a:pt x="957" y="703"/>
                      </a:lnTo>
                      <a:lnTo>
                        <a:pt x="961" y="703"/>
                      </a:lnTo>
                      <a:lnTo>
                        <a:pt x="965" y="702"/>
                      </a:lnTo>
                      <a:lnTo>
                        <a:pt x="969" y="702"/>
                      </a:lnTo>
                      <a:lnTo>
                        <a:pt x="972" y="701"/>
                      </a:lnTo>
                      <a:lnTo>
                        <a:pt x="975" y="701"/>
                      </a:lnTo>
                      <a:lnTo>
                        <a:pt x="977" y="701"/>
                      </a:lnTo>
                      <a:lnTo>
                        <a:pt x="978" y="700"/>
                      </a:lnTo>
                      <a:lnTo>
                        <a:pt x="980" y="700"/>
                      </a:lnTo>
                      <a:lnTo>
                        <a:pt x="983" y="699"/>
                      </a:lnTo>
                      <a:lnTo>
                        <a:pt x="985" y="699"/>
                      </a:lnTo>
                      <a:lnTo>
                        <a:pt x="987" y="699"/>
                      </a:lnTo>
                      <a:lnTo>
                        <a:pt x="988" y="698"/>
                      </a:lnTo>
                      <a:lnTo>
                        <a:pt x="990" y="698"/>
                      </a:lnTo>
                      <a:lnTo>
                        <a:pt x="992" y="697"/>
                      </a:lnTo>
                      <a:lnTo>
                        <a:pt x="993" y="697"/>
                      </a:lnTo>
                      <a:lnTo>
                        <a:pt x="994" y="696"/>
                      </a:lnTo>
                      <a:lnTo>
                        <a:pt x="995" y="696"/>
                      </a:lnTo>
                      <a:lnTo>
                        <a:pt x="996" y="695"/>
                      </a:lnTo>
                      <a:lnTo>
                        <a:pt x="997" y="695"/>
                      </a:lnTo>
                      <a:lnTo>
                        <a:pt x="998" y="694"/>
                      </a:lnTo>
                      <a:lnTo>
                        <a:pt x="1001" y="693"/>
                      </a:lnTo>
                      <a:lnTo>
                        <a:pt x="1003" y="692"/>
                      </a:lnTo>
                      <a:lnTo>
                        <a:pt x="1004" y="690"/>
                      </a:lnTo>
                      <a:lnTo>
                        <a:pt x="1006" y="689"/>
                      </a:lnTo>
                      <a:lnTo>
                        <a:pt x="1007" y="688"/>
                      </a:lnTo>
                      <a:lnTo>
                        <a:pt x="1007" y="688"/>
                      </a:lnTo>
                      <a:lnTo>
                        <a:pt x="1009" y="686"/>
                      </a:lnTo>
                      <a:lnTo>
                        <a:pt x="1010" y="684"/>
                      </a:lnTo>
                      <a:lnTo>
                        <a:pt x="1011" y="683"/>
                      </a:lnTo>
                      <a:lnTo>
                        <a:pt x="1011" y="682"/>
                      </a:lnTo>
                      <a:lnTo>
                        <a:pt x="1012" y="680"/>
                      </a:lnTo>
                      <a:lnTo>
                        <a:pt x="1012" y="679"/>
                      </a:lnTo>
                      <a:lnTo>
                        <a:pt x="1013" y="678"/>
                      </a:lnTo>
                      <a:lnTo>
                        <a:pt x="1013" y="678"/>
                      </a:lnTo>
                      <a:lnTo>
                        <a:pt x="1019" y="653"/>
                      </a:lnTo>
                      <a:lnTo>
                        <a:pt x="1022" y="602"/>
                      </a:lnTo>
                      <a:lnTo>
                        <a:pt x="1023" y="551"/>
                      </a:lnTo>
                      <a:lnTo>
                        <a:pt x="1024" y="500"/>
                      </a:lnTo>
                      <a:lnTo>
                        <a:pt x="1024" y="449"/>
                      </a:lnTo>
                      <a:lnTo>
                        <a:pt x="1024" y="431"/>
                      </a:lnTo>
                      <a:lnTo>
                        <a:pt x="1024" y="393"/>
                      </a:lnTo>
                      <a:lnTo>
                        <a:pt x="1024" y="333"/>
                      </a:lnTo>
                      <a:lnTo>
                        <a:pt x="1024" y="273"/>
                      </a:lnTo>
                      <a:lnTo>
                        <a:pt x="1024" y="258"/>
                      </a:lnTo>
                      <a:lnTo>
                        <a:pt x="1025" y="198"/>
                      </a:lnTo>
                      <a:lnTo>
                        <a:pt x="1025" y="122"/>
                      </a:lnTo>
                      <a:lnTo>
                        <a:pt x="1025" y="51"/>
                      </a:lnTo>
                      <a:lnTo>
                        <a:pt x="1025" y="15"/>
                      </a:lnTo>
                      <a:lnTo>
                        <a:pt x="1025" y="0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7" name="Line 7"/>
                <p:cNvSpPr>
                  <a:spLocks noChangeShapeType="1"/>
                </p:cNvSpPr>
                <p:nvPr/>
              </p:nvSpPr>
              <p:spPr bwMode="auto">
                <a:xfrm flipV="1">
                  <a:off x="8213726" y="811213"/>
                  <a:ext cx="0" cy="399891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8" name="Freeform 8"/>
                <p:cNvSpPr>
                  <a:spLocks/>
                </p:cNvSpPr>
                <p:nvPr/>
              </p:nvSpPr>
              <p:spPr bwMode="auto">
                <a:xfrm>
                  <a:off x="2419351" y="4421188"/>
                  <a:ext cx="5794375" cy="388938"/>
                </a:xfrm>
                <a:custGeom>
                  <a:avLst/>
                  <a:gdLst>
                    <a:gd name="T0" fmla="*/ 0 w 1025"/>
                    <a:gd name="T1" fmla="*/ 61 h 69"/>
                    <a:gd name="T2" fmla="*/ 0 w 1025"/>
                    <a:gd name="T3" fmla="*/ 61 h 69"/>
                    <a:gd name="T4" fmla="*/ 0 w 1025"/>
                    <a:gd name="T5" fmla="*/ 61 h 69"/>
                    <a:gd name="T6" fmla="*/ 0 w 1025"/>
                    <a:gd name="T7" fmla="*/ 61 h 69"/>
                    <a:gd name="T8" fmla="*/ 0 w 1025"/>
                    <a:gd name="T9" fmla="*/ 61 h 69"/>
                    <a:gd name="T10" fmla="*/ 0 w 1025"/>
                    <a:gd name="T11" fmla="*/ 61 h 69"/>
                    <a:gd name="T12" fmla="*/ 0 w 1025"/>
                    <a:gd name="T13" fmla="*/ 61 h 69"/>
                    <a:gd name="T14" fmla="*/ 0 w 1025"/>
                    <a:gd name="T15" fmla="*/ 61 h 69"/>
                    <a:gd name="T16" fmla="*/ 0 w 1025"/>
                    <a:gd name="T17" fmla="*/ 61 h 69"/>
                    <a:gd name="T18" fmla="*/ 0 w 1025"/>
                    <a:gd name="T19" fmla="*/ 61 h 69"/>
                    <a:gd name="T20" fmla="*/ 0 w 1025"/>
                    <a:gd name="T21" fmla="*/ 61 h 69"/>
                    <a:gd name="T22" fmla="*/ 0 w 1025"/>
                    <a:gd name="T23" fmla="*/ 61 h 69"/>
                    <a:gd name="T24" fmla="*/ 190 w 1025"/>
                    <a:gd name="T25" fmla="*/ 60 h 69"/>
                    <a:gd name="T26" fmla="*/ 577 w 1025"/>
                    <a:gd name="T27" fmla="*/ 52 h 69"/>
                    <a:gd name="T28" fmla="*/ 727 w 1025"/>
                    <a:gd name="T29" fmla="*/ 44 h 69"/>
                    <a:gd name="T30" fmla="*/ 805 w 1025"/>
                    <a:gd name="T31" fmla="*/ 35 h 69"/>
                    <a:gd name="T32" fmla="*/ 852 w 1025"/>
                    <a:gd name="T33" fmla="*/ 26 h 69"/>
                    <a:gd name="T34" fmla="*/ 883 w 1025"/>
                    <a:gd name="T35" fmla="*/ 17 h 69"/>
                    <a:gd name="T36" fmla="*/ 905 w 1025"/>
                    <a:gd name="T37" fmla="*/ 8 h 69"/>
                    <a:gd name="T38" fmla="*/ 920 w 1025"/>
                    <a:gd name="T39" fmla="*/ 0 h 69"/>
                    <a:gd name="T40" fmla="*/ 931 w 1025"/>
                    <a:gd name="T41" fmla="*/ 1 h 69"/>
                    <a:gd name="T42" fmla="*/ 938 w 1025"/>
                    <a:gd name="T43" fmla="*/ 2 h 69"/>
                    <a:gd name="T44" fmla="*/ 951 w 1025"/>
                    <a:gd name="T45" fmla="*/ 7 h 69"/>
                    <a:gd name="T46" fmla="*/ 961 w 1025"/>
                    <a:gd name="T47" fmla="*/ 12 h 69"/>
                    <a:gd name="T48" fmla="*/ 969 w 1025"/>
                    <a:gd name="T49" fmla="*/ 17 h 69"/>
                    <a:gd name="T50" fmla="*/ 975 w 1025"/>
                    <a:gd name="T51" fmla="*/ 21 h 69"/>
                    <a:gd name="T52" fmla="*/ 978 w 1025"/>
                    <a:gd name="T53" fmla="*/ 23 h 69"/>
                    <a:gd name="T54" fmla="*/ 983 w 1025"/>
                    <a:gd name="T55" fmla="*/ 29 h 69"/>
                    <a:gd name="T56" fmla="*/ 987 w 1025"/>
                    <a:gd name="T57" fmla="*/ 34 h 69"/>
                    <a:gd name="T58" fmla="*/ 990 w 1025"/>
                    <a:gd name="T59" fmla="*/ 39 h 69"/>
                    <a:gd name="T60" fmla="*/ 993 w 1025"/>
                    <a:gd name="T61" fmla="*/ 43 h 69"/>
                    <a:gd name="T62" fmla="*/ 995 w 1025"/>
                    <a:gd name="T63" fmla="*/ 46 h 69"/>
                    <a:gd name="T64" fmla="*/ 997 w 1025"/>
                    <a:gd name="T65" fmla="*/ 48 h 69"/>
                    <a:gd name="T66" fmla="*/ 1001 w 1025"/>
                    <a:gd name="T67" fmla="*/ 51 h 69"/>
                    <a:gd name="T68" fmla="*/ 1004 w 1025"/>
                    <a:gd name="T69" fmla="*/ 54 h 69"/>
                    <a:gd name="T70" fmla="*/ 1007 w 1025"/>
                    <a:gd name="T71" fmla="*/ 56 h 69"/>
                    <a:gd name="T72" fmla="*/ 1009 w 1025"/>
                    <a:gd name="T73" fmla="*/ 61 h 69"/>
                    <a:gd name="T74" fmla="*/ 1011 w 1025"/>
                    <a:gd name="T75" fmla="*/ 65 h 69"/>
                    <a:gd name="T76" fmla="*/ 1012 w 1025"/>
                    <a:gd name="T77" fmla="*/ 67 h 69"/>
                    <a:gd name="T78" fmla="*/ 1013 w 1025"/>
                    <a:gd name="T79" fmla="*/ 68 h 69"/>
                    <a:gd name="T80" fmla="*/ 1019 w 1025"/>
                    <a:gd name="T81" fmla="*/ 68 h 69"/>
                    <a:gd name="T82" fmla="*/ 1023 w 1025"/>
                    <a:gd name="T83" fmla="*/ 68 h 69"/>
                    <a:gd name="T84" fmla="*/ 1024 w 1025"/>
                    <a:gd name="T85" fmla="*/ 68 h 69"/>
                    <a:gd name="T86" fmla="*/ 1024 w 1025"/>
                    <a:gd name="T87" fmla="*/ 68 h 69"/>
                    <a:gd name="T88" fmla="*/ 1024 w 1025"/>
                    <a:gd name="T89" fmla="*/ 68 h 69"/>
                    <a:gd name="T90" fmla="*/ 1025 w 1025"/>
                    <a:gd name="T91" fmla="*/ 68 h 69"/>
                    <a:gd name="T92" fmla="*/ 1025 w 1025"/>
                    <a:gd name="T93" fmla="*/ 68 h 69"/>
                    <a:gd name="T94" fmla="*/ 1025 w 1025"/>
                    <a:gd name="T95" fmla="*/ 69 h 69"/>
                    <a:gd name="T96" fmla="*/ 1025 w 1025"/>
                    <a:gd name="T97" fmla="*/ 69 h 69"/>
                    <a:gd name="T98" fmla="*/ 1025 w 1025"/>
                    <a:gd name="T99" fmla="*/ 69 h 69"/>
                    <a:gd name="T100" fmla="*/ 1025 w 1025"/>
                    <a:gd name="T101" fmla="*/ 69 h 69"/>
                    <a:gd name="T102" fmla="*/ 1025 w 1025"/>
                    <a:gd name="T103" fmla="*/ 69 h 69"/>
                    <a:gd name="T104" fmla="*/ 1025 w 1025"/>
                    <a:gd name="T105" fmla="*/ 69 h 69"/>
                    <a:gd name="T106" fmla="*/ 1025 w 1025"/>
                    <a:gd name="T107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25" h="69">
                      <a:moveTo>
                        <a:pt x="0" y="69"/>
                      </a:move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0" y="61"/>
                      </a:lnTo>
                      <a:lnTo>
                        <a:pt x="190" y="60"/>
                      </a:lnTo>
                      <a:lnTo>
                        <a:pt x="437" y="56"/>
                      </a:lnTo>
                      <a:lnTo>
                        <a:pt x="577" y="52"/>
                      </a:lnTo>
                      <a:lnTo>
                        <a:pt x="666" y="48"/>
                      </a:lnTo>
                      <a:lnTo>
                        <a:pt x="727" y="44"/>
                      </a:lnTo>
                      <a:lnTo>
                        <a:pt x="771" y="40"/>
                      </a:lnTo>
                      <a:lnTo>
                        <a:pt x="805" y="35"/>
                      </a:lnTo>
                      <a:lnTo>
                        <a:pt x="831" y="31"/>
                      </a:lnTo>
                      <a:lnTo>
                        <a:pt x="852" y="26"/>
                      </a:lnTo>
                      <a:lnTo>
                        <a:pt x="869" y="22"/>
                      </a:lnTo>
                      <a:lnTo>
                        <a:pt x="883" y="17"/>
                      </a:lnTo>
                      <a:lnTo>
                        <a:pt x="895" y="13"/>
                      </a:lnTo>
                      <a:lnTo>
                        <a:pt x="905" y="8"/>
                      </a:lnTo>
                      <a:lnTo>
                        <a:pt x="914" y="3"/>
                      </a:lnTo>
                      <a:lnTo>
                        <a:pt x="920" y="0"/>
                      </a:lnTo>
                      <a:lnTo>
                        <a:pt x="922" y="0"/>
                      </a:lnTo>
                      <a:lnTo>
                        <a:pt x="931" y="1"/>
                      </a:lnTo>
                      <a:lnTo>
                        <a:pt x="936" y="1"/>
                      </a:lnTo>
                      <a:lnTo>
                        <a:pt x="938" y="2"/>
                      </a:lnTo>
                      <a:lnTo>
                        <a:pt x="945" y="5"/>
                      </a:lnTo>
                      <a:lnTo>
                        <a:pt x="951" y="7"/>
                      </a:lnTo>
                      <a:lnTo>
                        <a:pt x="957" y="10"/>
                      </a:lnTo>
                      <a:lnTo>
                        <a:pt x="961" y="12"/>
                      </a:lnTo>
                      <a:lnTo>
                        <a:pt x="965" y="15"/>
                      </a:lnTo>
                      <a:lnTo>
                        <a:pt x="969" y="17"/>
                      </a:lnTo>
                      <a:lnTo>
                        <a:pt x="972" y="19"/>
                      </a:lnTo>
                      <a:lnTo>
                        <a:pt x="975" y="21"/>
                      </a:lnTo>
                      <a:lnTo>
                        <a:pt x="977" y="22"/>
                      </a:lnTo>
                      <a:lnTo>
                        <a:pt x="978" y="23"/>
                      </a:lnTo>
                      <a:lnTo>
                        <a:pt x="980" y="26"/>
                      </a:lnTo>
                      <a:lnTo>
                        <a:pt x="983" y="29"/>
                      </a:lnTo>
                      <a:lnTo>
                        <a:pt x="985" y="32"/>
                      </a:lnTo>
                      <a:lnTo>
                        <a:pt x="987" y="34"/>
                      </a:lnTo>
                      <a:lnTo>
                        <a:pt x="988" y="37"/>
                      </a:lnTo>
                      <a:lnTo>
                        <a:pt x="990" y="39"/>
                      </a:lnTo>
                      <a:lnTo>
                        <a:pt x="992" y="41"/>
                      </a:lnTo>
                      <a:lnTo>
                        <a:pt x="993" y="43"/>
                      </a:lnTo>
                      <a:lnTo>
                        <a:pt x="994" y="44"/>
                      </a:lnTo>
                      <a:lnTo>
                        <a:pt x="995" y="46"/>
                      </a:lnTo>
                      <a:lnTo>
                        <a:pt x="996" y="48"/>
                      </a:lnTo>
                      <a:lnTo>
                        <a:pt x="997" y="48"/>
                      </a:lnTo>
                      <a:lnTo>
                        <a:pt x="998" y="49"/>
                      </a:lnTo>
                      <a:lnTo>
                        <a:pt x="1001" y="51"/>
                      </a:lnTo>
                      <a:lnTo>
                        <a:pt x="1003" y="52"/>
                      </a:lnTo>
                      <a:lnTo>
                        <a:pt x="1004" y="54"/>
                      </a:lnTo>
                      <a:lnTo>
                        <a:pt x="1006" y="55"/>
                      </a:lnTo>
                      <a:lnTo>
                        <a:pt x="1007" y="56"/>
                      </a:lnTo>
                      <a:lnTo>
                        <a:pt x="1007" y="57"/>
                      </a:lnTo>
                      <a:lnTo>
                        <a:pt x="1009" y="61"/>
                      </a:lnTo>
                      <a:lnTo>
                        <a:pt x="1010" y="63"/>
                      </a:lnTo>
                      <a:lnTo>
                        <a:pt x="1011" y="65"/>
                      </a:lnTo>
                      <a:lnTo>
                        <a:pt x="1011" y="66"/>
                      </a:lnTo>
                      <a:lnTo>
                        <a:pt x="1012" y="67"/>
                      </a:lnTo>
                      <a:lnTo>
                        <a:pt x="1012" y="67"/>
                      </a:lnTo>
                      <a:lnTo>
                        <a:pt x="1013" y="68"/>
                      </a:lnTo>
                      <a:lnTo>
                        <a:pt x="1013" y="68"/>
                      </a:lnTo>
                      <a:lnTo>
                        <a:pt x="1019" y="68"/>
                      </a:lnTo>
                      <a:lnTo>
                        <a:pt x="1022" y="68"/>
                      </a:lnTo>
                      <a:lnTo>
                        <a:pt x="1023" y="68"/>
                      </a:lnTo>
                      <a:lnTo>
                        <a:pt x="1024" y="68"/>
                      </a:lnTo>
                      <a:lnTo>
                        <a:pt x="1024" y="68"/>
                      </a:lnTo>
                      <a:lnTo>
                        <a:pt x="1024" y="68"/>
                      </a:lnTo>
                      <a:lnTo>
                        <a:pt x="1024" y="68"/>
                      </a:lnTo>
                      <a:lnTo>
                        <a:pt x="1024" y="68"/>
                      </a:lnTo>
                      <a:lnTo>
                        <a:pt x="1024" y="68"/>
                      </a:lnTo>
                      <a:lnTo>
                        <a:pt x="1024" y="68"/>
                      </a:lnTo>
                      <a:lnTo>
                        <a:pt x="1025" y="68"/>
                      </a:lnTo>
                      <a:lnTo>
                        <a:pt x="1025" y="68"/>
                      </a:lnTo>
                      <a:lnTo>
                        <a:pt x="1025" y="68"/>
                      </a:lnTo>
                      <a:lnTo>
                        <a:pt x="1025" y="68"/>
                      </a:lnTo>
                      <a:lnTo>
                        <a:pt x="1025" y="69"/>
                      </a:lnTo>
                      <a:lnTo>
                        <a:pt x="1025" y="69"/>
                      </a:lnTo>
                      <a:lnTo>
                        <a:pt x="1025" y="69"/>
                      </a:lnTo>
                      <a:lnTo>
                        <a:pt x="1025" y="69"/>
                      </a:lnTo>
                      <a:lnTo>
                        <a:pt x="1025" y="69"/>
                      </a:lnTo>
                      <a:lnTo>
                        <a:pt x="1025" y="69"/>
                      </a:lnTo>
                      <a:lnTo>
                        <a:pt x="1025" y="69"/>
                      </a:lnTo>
                      <a:lnTo>
                        <a:pt x="1025" y="69"/>
                      </a:lnTo>
                      <a:lnTo>
                        <a:pt x="1025" y="69"/>
                      </a:lnTo>
                      <a:lnTo>
                        <a:pt x="1025" y="69"/>
                      </a:lnTo>
                      <a:lnTo>
                        <a:pt x="1025" y="69"/>
                      </a:lnTo>
                      <a:lnTo>
                        <a:pt x="1025" y="69"/>
                      </a:lnTo>
                      <a:lnTo>
                        <a:pt x="1025" y="69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9" name="Freeform 9"/>
                <p:cNvSpPr>
                  <a:spLocks/>
                </p:cNvSpPr>
                <p:nvPr/>
              </p:nvSpPr>
              <p:spPr bwMode="auto">
                <a:xfrm>
                  <a:off x="2419351" y="3124200"/>
                  <a:ext cx="5794375" cy="1685925"/>
                </a:xfrm>
                <a:custGeom>
                  <a:avLst/>
                  <a:gdLst>
                    <a:gd name="T0" fmla="*/ 0 w 1025"/>
                    <a:gd name="T1" fmla="*/ 276 h 299"/>
                    <a:gd name="T2" fmla="*/ 0 w 1025"/>
                    <a:gd name="T3" fmla="*/ 276 h 299"/>
                    <a:gd name="T4" fmla="*/ 0 w 1025"/>
                    <a:gd name="T5" fmla="*/ 276 h 299"/>
                    <a:gd name="T6" fmla="*/ 0 w 1025"/>
                    <a:gd name="T7" fmla="*/ 276 h 299"/>
                    <a:gd name="T8" fmla="*/ 0 w 1025"/>
                    <a:gd name="T9" fmla="*/ 276 h 299"/>
                    <a:gd name="T10" fmla="*/ 0 w 1025"/>
                    <a:gd name="T11" fmla="*/ 276 h 299"/>
                    <a:gd name="T12" fmla="*/ 0 w 1025"/>
                    <a:gd name="T13" fmla="*/ 276 h 299"/>
                    <a:gd name="T14" fmla="*/ 0 w 1025"/>
                    <a:gd name="T15" fmla="*/ 276 h 299"/>
                    <a:gd name="T16" fmla="*/ 0 w 1025"/>
                    <a:gd name="T17" fmla="*/ 276 h 299"/>
                    <a:gd name="T18" fmla="*/ 0 w 1025"/>
                    <a:gd name="T19" fmla="*/ 276 h 299"/>
                    <a:gd name="T20" fmla="*/ 0 w 1025"/>
                    <a:gd name="T21" fmla="*/ 276 h 299"/>
                    <a:gd name="T22" fmla="*/ 0 w 1025"/>
                    <a:gd name="T23" fmla="*/ 276 h 299"/>
                    <a:gd name="T24" fmla="*/ 190 w 1025"/>
                    <a:gd name="T25" fmla="*/ 272 h 299"/>
                    <a:gd name="T26" fmla="*/ 577 w 1025"/>
                    <a:gd name="T27" fmla="*/ 259 h 299"/>
                    <a:gd name="T28" fmla="*/ 727 w 1025"/>
                    <a:gd name="T29" fmla="*/ 247 h 299"/>
                    <a:gd name="T30" fmla="*/ 805 w 1025"/>
                    <a:gd name="T31" fmla="*/ 234 h 299"/>
                    <a:gd name="T32" fmla="*/ 852 w 1025"/>
                    <a:gd name="T33" fmla="*/ 223 h 299"/>
                    <a:gd name="T34" fmla="*/ 883 w 1025"/>
                    <a:gd name="T35" fmla="*/ 211 h 299"/>
                    <a:gd name="T36" fmla="*/ 905 w 1025"/>
                    <a:gd name="T37" fmla="*/ 200 h 299"/>
                    <a:gd name="T38" fmla="*/ 920 w 1025"/>
                    <a:gd name="T39" fmla="*/ 191 h 299"/>
                    <a:gd name="T40" fmla="*/ 931 w 1025"/>
                    <a:gd name="T41" fmla="*/ 182 h 299"/>
                    <a:gd name="T42" fmla="*/ 938 w 1025"/>
                    <a:gd name="T43" fmla="*/ 175 h 299"/>
                    <a:gd name="T44" fmla="*/ 951 w 1025"/>
                    <a:gd name="T45" fmla="*/ 158 h 299"/>
                    <a:gd name="T46" fmla="*/ 961 w 1025"/>
                    <a:gd name="T47" fmla="*/ 142 h 299"/>
                    <a:gd name="T48" fmla="*/ 969 w 1025"/>
                    <a:gd name="T49" fmla="*/ 126 h 299"/>
                    <a:gd name="T50" fmla="*/ 975 w 1025"/>
                    <a:gd name="T51" fmla="*/ 110 h 299"/>
                    <a:gd name="T52" fmla="*/ 978 w 1025"/>
                    <a:gd name="T53" fmla="*/ 102 h 299"/>
                    <a:gd name="T54" fmla="*/ 983 w 1025"/>
                    <a:gd name="T55" fmla="*/ 84 h 299"/>
                    <a:gd name="T56" fmla="*/ 987 w 1025"/>
                    <a:gd name="T57" fmla="*/ 66 h 299"/>
                    <a:gd name="T58" fmla="*/ 990 w 1025"/>
                    <a:gd name="T59" fmla="*/ 49 h 299"/>
                    <a:gd name="T60" fmla="*/ 993 w 1025"/>
                    <a:gd name="T61" fmla="*/ 31 h 299"/>
                    <a:gd name="T62" fmla="*/ 995 w 1025"/>
                    <a:gd name="T63" fmla="*/ 14 h 299"/>
                    <a:gd name="T64" fmla="*/ 997 w 1025"/>
                    <a:gd name="T65" fmla="*/ 0 h 299"/>
                    <a:gd name="T66" fmla="*/ 1001 w 1025"/>
                    <a:gd name="T67" fmla="*/ 10 h 299"/>
                    <a:gd name="T68" fmla="*/ 1004 w 1025"/>
                    <a:gd name="T69" fmla="*/ 21 h 299"/>
                    <a:gd name="T70" fmla="*/ 1007 w 1025"/>
                    <a:gd name="T71" fmla="*/ 30 h 299"/>
                    <a:gd name="T72" fmla="*/ 1009 w 1025"/>
                    <a:gd name="T73" fmla="*/ 35 h 299"/>
                    <a:gd name="T74" fmla="*/ 1011 w 1025"/>
                    <a:gd name="T75" fmla="*/ 43 h 299"/>
                    <a:gd name="T76" fmla="*/ 1012 w 1025"/>
                    <a:gd name="T77" fmla="*/ 50 h 299"/>
                    <a:gd name="T78" fmla="*/ 1013 w 1025"/>
                    <a:gd name="T79" fmla="*/ 57 h 299"/>
                    <a:gd name="T80" fmla="*/ 1019 w 1025"/>
                    <a:gd name="T81" fmla="*/ 60 h 299"/>
                    <a:gd name="T82" fmla="*/ 1023 w 1025"/>
                    <a:gd name="T83" fmla="*/ 66 h 299"/>
                    <a:gd name="T84" fmla="*/ 1024 w 1025"/>
                    <a:gd name="T85" fmla="*/ 72 h 299"/>
                    <a:gd name="T86" fmla="*/ 1024 w 1025"/>
                    <a:gd name="T87" fmla="*/ 76 h 299"/>
                    <a:gd name="T88" fmla="*/ 1024 w 1025"/>
                    <a:gd name="T89" fmla="*/ 83 h 299"/>
                    <a:gd name="T90" fmla="*/ 1025 w 1025"/>
                    <a:gd name="T91" fmla="*/ 94 h 299"/>
                    <a:gd name="T92" fmla="*/ 1025 w 1025"/>
                    <a:gd name="T93" fmla="*/ 114 h 299"/>
                    <a:gd name="T94" fmla="*/ 1025 w 1025"/>
                    <a:gd name="T95" fmla="*/ 122 h 299"/>
                    <a:gd name="T96" fmla="*/ 1025 w 1025"/>
                    <a:gd name="T97" fmla="*/ 136 h 299"/>
                    <a:gd name="T98" fmla="*/ 1025 w 1025"/>
                    <a:gd name="T99" fmla="*/ 147 h 299"/>
                    <a:gd name="T100" fmla="*/ 1025 w 1025"/>
                    <a:gd name="T101" fmla="*/ 157 h 299"/>
                    <a:gd name="T102" fmla="*/ 1025 w 1025"/>
                    <a:gd name="T103" fmla="*/ 165 h 299"/>
                    <a:gd name="T104" fmla="*/ 1025 w 1025"/>
                    <a:gd name="T105" fmla="*/ 172 h 299"/>
                    <a:gd name="T106" fmla="*/ 1025 w 1025"/>
                    <a:gd name="T107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25" h="299">
                      <a:moveTo>
                        <a:pt x="0" y="299"/>
                      </a:move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0" y="276"/>
                      </a:lnTo>
                      <a:lnTo>
                        <a:pt x="190" y="272"/>
                      </a:lnTo>
                      <a:lnTo>
                        <a:pt x="437" y="266"/>
                      </a:lnTo>
                      <a:lnTo>
                        <a:pt x="577" y="259"/>
                      </a:lnTo>
                      <a:lnTo>
                        <a:pt x="666" y="253"/>
                      </a:lnTo>
                      <a:lnTo>
                        <a:pt x="727" y="247"/>
                      </a:lnTo>
                      <a:lnTo>
                        <a:pt x="771" y="240"/>
                      </a:lnTo>
                      <a:lnTo>
                        <a:pt x="805" y="234"/>
                      </a:lnTo>
                      <a:lnTo>
                        <a:pt x="831" y="229"/>
                      </a:lnTo>
                      <a:lnTo>
                        <a:pt x="852" y="223"/>
                      </a:lnTo>
                      <a:lnTo>
                        <a:pt x="869" y="217"/>
                      </a:lnTo>
                      <a:lnTo>
                        <a:pt x="883" y="211"/>
                      </a:lnTo>
                      <a:lnTo>
                        <a:pt x="895" y="206"/>
                      </a:lnTo>
                      <a:lnTo>
                        <a:pt x="905" y="200"/>
                      </a:lnTo>
                      <a:lnTo>
                        <a:pt x="914" y="195"/>
                      </a:lnTo>
                      <a:lnTo>
                        <a:pt x="920" y="191"/>
                      </a:lnTo>
                      <a:lnTo>
                        <a:pt x="922" y="189"/>
                      </a:lnTo>
                      <a:lnTo>
                        <a:pt x="931" y="182"/>
                      </a:lnTo>
                      <a:lnTo>
                        <a:pt x="936" y="177"/>
                      </a:lnTo>
                      <a:lnTo>
                        <a:pt x="938" y="175"/>
                      </a:lnTo>
                      <a:lnTo>
                        <a:pt x="945" y="166"/>
                      </a:lnTo>
                      <a:lnTo>
                        <a:pt x="951" y="158"/>
                      </a:lnTo>
                      <a:lnTo>
                        <a:pt x="957" y="150"/>
                      </a:lnTo>
                      <a:lnTo>
                        <a:pt x="961" y="142"/>
                      </a:lnTo>
                      <a:lnTo>
                        <a:pt x="965" y="134"/>
                      </a:lnTo>
                      <a:lnTo>
                        <a:pt x="969" y="126"/>
                      </a:lnTo>
                      <a:lnTo>
                        <a:pt x="972" y="118"/>
                      </a:lnTo>
                      <a:lnTo>
                        <a:pt x="975" y="110"/>
                      </a:lnTo>
                      <a:lnTo>
                        <a:pt x="977" y="105"/>
                      </a:lnTo>
                      <a:lnTo>
                        <a:pt x="978" y="102"/>
                      </a:lnTo>
                      <a:lnTo>
                        <a:pt x="980" y="93"/>
                      </a:lnTo>
                      <a:lnTo>
                        <a:pt x="983" y="84"/>
                      </a:lnTo>
                      <a:lnTo>
                        <a:pt x="985" y="75"/>
                      </a:lnTo>
                      <a:lnTo>
                        <a:pt x="987" y="66"/>
                      </a:lnTo>
                      <a:lnTo>
                        <a:pt x="988" y="58"/>
                      </a:lnTo>
                      <a:lnTo>
                        <a:pt x="990" y="49"/>
                      </a:lnTo>
                      <a:lnTo>
                        <a:pt x="992" y="40"/>
                      </a:lnTo>
                      <a:lnTo>
                        <a:pt x="993" y="31"/>
                      </a:lnTo>
                      <a:lnTo>
                        <a:pt x="994" y="23"/>
                      </a:lnTo>
                      <a:lnTo>
                        <a:pt x="995" y="14"/>
                      </a:lnTo>
                      <a:lnTo>
                        <a:pt x="996" y="6"/>
                      </a:lnTo>
                      <a:lnTo>
                        <a:pt x="997" y="0"/>
                      </a:lnTo>
                      <a:lnTo>
                        <a:pt x="998" y="3"/>
                      </a:lnTo>
                      <a:lnTo>
                        <a:pt x="1001" y="10"/>
                      </a:lnTo>
                      <a:lnTo>
                        <a:pt x="1003" y="16"/>
                      </a:lnTo>
                      <a:lnTo>
                        <a:pt x="1004" y="21"/>
                      </a:lnTo>
                      <a:lnTo>
                        <a:pt x="1006" y="26"/>
                      </a:lnTo>
                      <a:lnTo>
                        <a:pt x="1007" y="30"/>
                      </a:lnTo>
                      <a:lnTo>
                        <a:pt x="1007" y="31"/>
                      </a:lnTo>
                      <a:lnTo>
                        <a:pt x="1009" y="35"/>
                      </a:lnTo>
                      <a:lnTo>
                        <a:pt x="1010" y="39"/>
                      </a:lnTo>
                      <a:lnTo>
                        <a:pt x="1011" y="43"/>
                      </a:lnTo>
                      <a:lnTo>
                        <a:pt x="1011" y="46"/>
                      </a:lnTo>
                      <a:lnTo>
                        <a:pt x="1012" y="50"/>
                      </a:lnTo>
                      <a:lnTo>
                        <a:pt x="1012" y="53"/>
                      </a:lnTo>
                      <a:lnTo>
                        <a:pt x="1013" y="57"/>
                      </a:lnTo>
                      <a:lnTo>
                        <a:pt x="1013" y="58"/>
                      </a:lnTo>
                      <a:lnTo>
                        <a:pt x="1019" y="60"/>
                      </a:lnTo>
                      <a:lnTo>
                        <a:pt x="1022" y="62"/>
                      </a:lnTo>
                      <a:lnTo>
                        <a:pt x="1023" y="66"/>
                      </a:lnTo>
                      <a:lnTo>
                        <a:pt x="1024" y="69"/>
                      </a:lnTo>
                      <a:lnTo>
                        <a:pt x="1024" y="72"/>
                      </a:lnTo>
                      <a:lnTo>
                        <a:pt x="1024" y="74"/>
                      </a:lnTo>
                      <a:lnTo>
                        <a:pt x="1024" y="76"/>
                      </a:lnTo>
                      <a:lnTo>
                        <a:pt x="1024" y="79"/>
                      </a:lnTo>
                      <a:lnTo>
                        <a:pt x="1024" y="83"/>
                      </a:lnTo>
                      <a:lnTo>
                        <a:pt x="1024" y="85"/>
                      </a:lnTo>
                      <a:lnTo>
                        <a:pt x="1025" y="94"/>
                      </a:lnTo>
                      <a:lnTo>
                        <a:pt x="1025" y="105"/>
                      </a:lnTo>
                      <a:lnTo>
                        <a:pt x="1025" y="114"/>
                      </a:lnTo>
                      <a:lnTo>
                        <a:pt x="1025" y="118"/>
                      </a:lnTo>
                      <a:lnTo>
                        <a:pt x="1025" y="122"/>
                      </a:lnTo>
                      <a:lnTo>
                        <a:pt x="1025" y="129"/>
                      </a:lnTo>
                      <a:lnTo>
                        <a:pt x="1025" y="136"/>
                      </a:lnTo>
                      <a:lnTo>
                        <a:pt x="1025" y="142"/>
                      </a:lnTo>
                      <a:lnTo>
                        <a:pt x="1025" y="147"/>
                      </a:lnTo>
                      <a:lnTo>
                        <a:pt x="1025" y="152"/>
                      </a:lnTo>
                      <a:lnTo>
                        <a:pt x="1025" y="157"/>
                      </a:lnTo>
                      <a:lnTo>
                        <a:pt x="1025" y="161"/>
                      </a:lnTo>
                      <a:lnTo>
                        <a:pt x="1025" y="165"/>
                      </a:lnTo>
                      <a:lnTo>
                        <a:pt x="1025" y="169"/>
                      </a:lnTo>
                      <a:lnTo>
                        <a:pt x="1025" y="172"/>
                      </a:lnTo>
                      <a:lnTo>
                        <a:pt x="1025" y="172"/>
                      </a:lnTo>
                      <a:lnTo>
                        <a:pt x="1025" y="299"/>
                      </a:lnTo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10" name="Freeform 10"/>
                <p:cNvSpPr>
                  <a:spLocks/>
                </p:cNvSpPr>
                <p:nvPr/>
              </p:nvSpPr>
              <p:spPr bwMode="auto">
                <a:xfrm>
                  <a:off x="2419351" y="4584700"/>
                  <a:ext cx="5794375" cy="225425"/>
                </a:xfrm>
                <a:custGeom>
                  <a:avLst/>
                  <a:gdLst>
                    <a:gd name="T0" fmla="*/ 0 w 1025"/>
                    <a:gd name="T1" fmla="*/ 39 h 40"/>
                    <a:gd name="T2" fmla="*/ 0 w 1025"/>
                    <a:gd name="T3" fmla="*/ 39 h 40"/>
                    <a:gd name="T4" fmla="*/ 0 w 1025"/>
                    <a:gd name="T5" fmla="*/ 39 h 40"/>
                    <a:gd name="T6" fmla="*/ 0 w 1025"/>
                    <a:gd name="T7" fmla="*/ 39 h 40"/>
                    <a:gd name="T8" fmla="*/ 0 w 1025"/>
                    <a:gd name="T9" fmla="*/ 39 h 40"/>
                    <a:gd name="T10" fmla="*/ 0 w 1025"/>
                    <a:gd name="T11" fmla="*/ 39 h 40"/>
                    <a:gd name="T12" fmla="*/ 0 w 1025"/>
                    <a:gd name="T13" fmla="*/ 39 h 40"/>
                    <a:gd name="T14" fmla="*/ 0 w 1025"/>
                    <a:gd name="T15" fmla="*/ 39 h 40"/>
                    <a:gd name="T16" fmla="*/ 0 w 1025"/>
                    <a:gd name="T17" fmla="*/ 39 h 40"/>
                    <a:gd name="T18" fmla="*/ 0 w 1025"/>
                    <a:gd name="T19" fmla="*/ 39 h 40"/>
                    <a:gd name="T20" fmla="*/ 0 w 1025"/>
                    <a:gd name="T21" fmla="*/ 39 h 40"/>
                    <a:gd name="T22" fmla="*/ 0 w 1025"/>
                    <a:gd name="T23" fmla="*/ 39 h 40"/>
                    <a:gd name="T24" fmla="*/ 190 w 1025"/>
                    <a:gd name="T25" fmla="*/ 39 h 40"/>
                    <a:gd name="T26" fmla="*/ 577 w 1025"/>
                    <a:gd name="T27" fmla="*/ 38 h 40"/>
                    <a:gd name="T28" fmla="*/ 727 w 1025"/>
                    <a:gd name="T29" fmla="*/ 38 h 40"/>
                    <a:gd name="T30" fmla="*/ 805 w 1025"/>
                    <a:gd name="T31" fmla="*/ 38 h 40"/>
                    <a:gd name="T32" fmla="*/ 852 w 1025"/>
                    <a:gd name="T33" fmla="*/ 38 h 40"/>
                    <a:gd name="T34" fmla="*/ 883 w 1025"/>
                    <a:gd name="T35" fmla="*/ 37 h 40"/>
                    <a:gd name="T36" fmla="*/ 905 w 1025"/>
                    <a:gd name="T37" fmla="*/ 37 h 40"/>
                    <a:gd name="T38" fmla="*/ 920 w 1025"/>
                    <a:gd name="T39" fmla="*/ 37 h 40"/>
                    <a:gd name="T40" fmla="*/ 931 w 1025"/>
                    <a:gd name="T41" fmla="*/ 37 h 40"/>
                    <a:gd name="T42" fmla="*/ 938 w 1025"/>
                    <a:gd name="T43" fmla="*/ 37 h 40"/>
                    <a:gd name="T44" fmla="*/ 951 w 1025"/>
                    <a:gd name="T45" fmla="*/ 36 h 40"/>
                    <a:gd name="T46" fmla="*/ 961 w 1025"/>
                    <a:gd name="T47" fmla="*/ 36 h 40"/>
                    <a:gd name="T48" fmla="*/ 969 w 1025"/>
                    <a:gd name="T49" fmla="*/ 36 h 40"/>
                    <a:gd name="T50" fmla="*/ 975 w 1025"/>
                    <a:gd name="T51" fmla="*/ 36 h 40"/>
                    <a:gd name="T52" fmla="*/ 978 w 1025"/>
                    <a:gd name="T53" fmla="*/ 36 h 40"/>
                    <a:gd name="T54" fmla="*/ 983 w 1025"/>
                    <a:gd name="T55" fmla="*/ 35 h 40"/>
                    <a:gd name="T56" fmla="*/ 987 w 1025"/>
                    <a:gd name="T57" fmla="*/ 35 h 40"/>
                    <a:gd name="T58" fmla="*/ 990 w 1025"/>
                    <a:gd name="T59" fmla="*/ 35 h 40"/>
                    <a:gd name="T60" fmla="*/ 993 w 1025"/>
                    <a:gd name="T61" fmla="*/ 35 h 40"/>
                    <a:gd name="T62" fmla="*/ 995 w 1025"/>
                    <a:gd name="T63" fmla="*/ 34 h 40"/>
                    <a:gd name="T64" fmla="*/ 997 w 1025"/>
                    <a:gd name="T65" fmla="*/ 34 h 40"/>
                    <a:gd name="T66" fmla="*/ 1001 w 1025"/>
                    <a:gd name="T67" fmla="*/ 34 h 40"/>
                    <a:gd name="T68" fmla="*/ 1004 w 1025"/>
                    <a:gd name="T69" fmla="*/ 33 h 40"/>
                    <a:gd name="T70" fmla="*/ 1007 w 1025"/>
                    <a:gd name="T71" fmla="*/ 33 h 40"/>
                    <a:gd name="T72" fmla="*/ 1009 w 1025"/>
                    <a:gd name="T73" fmla="*/ 32 h 40"/>
                    <a:gd name="T74" fmla="*/ 1011 w 1025"/>
                    <a:gd name="T75" fmla="*/ 32 h 40"/>
                    <a:gd name="T76" fmla="*/ 1012 w 1025"/>
                    <a:gd name="T77" fmla="*/ 31 h 40"/>
                    <a:gd name="T78" fmla="*/ 1013 w 1025"/>
                    <a:gd name="T79" fmla="*/ 31 h 40"/>
                    <a:gd name="T80" fmla="*/ 1019 w 1025"/>
                    <a:gd name="T81" fmla="*/ 26 h 40"/>
                    <a:gd name="T82" fmla="*/ 1023 w 1025"/>
                    <a:gd name="T83" fmla="*/ 12 h 40"/>
                    <a:gd name="T84" fmla="*/ 1024 w 1025"/>
                    <a:gd name="T85" fmla="*/ 2 h 40"/>
                    <a:gd name="T86" fmla="*/ 1024 w 1025"/>
                    <a:gd name="T87" fmla="*/ 1 h 40"/>
                    <a:gd name="T88" fmla="*/ 1024 w 1025"/>
                    <a:gd name="T89" fmla="*/ 6 h 40"/>
                    <a:gd name="T90" fmla="*/ 1025 w 1025"/>
                    <a:gd name="T91" fmla="*/ 10 h 40"/>
                    <a:gd name="T92" fmla="*/ 1025 w 1025"/>
                    <a:gd name="T93" fmla="*/ 16 h 40"/>
                    <a:gd name="T94" fmla="*/ 1025 w 1025"/>
                    <a:gd name="T95" fmla="*/ 19 h 40"/>
                    <a:gd name="T96" fmla="*/ 1025 w 1025"/>
                    <a:gd name="T97" fmla="*/ 25 h 40"/>
                    <a:gd name="T98" fmla="*/ 1025 w 1025"/>
                    <a:gd name="T99" fmla="*/ 29 h 40"/>
                    <a:gd name="T100" fmla="*/ 1025 w 1025"/>
                    <a:gd name="T101" fmla="*/ 32 h 40"/>
                    <a:gd name="T102" fmla="*/ 1025 w 1025"/>
                    <a:gd name="T103" fmla="*/ 34 h 40"/>
                    <a:gd name="T104" fmla="*/ 1025 w 1025"/>
                    <a:gd name="T105" fmla="*/ 36 h 40"/>
                    <a:gd name="T106" fmla="*/ 1025 w 1025"/>
                    <a:gd name="T107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25" h="40">
                      <a:moveTo>
                        <a:pt x="0" y="40"/>
                      </a:move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190" y="39"/>
                      </a:lnTo>
                      <a:lnTo>
                        <a:pt x="437" y="38"/>
                      </a:lnTo>
                      <a:lnTo>
                        <a:pt x="577" y="38"/>
                      </a:lnTo>
                      <a:lnTo>
                        <a:pt x="666" y="38"/>
                      </a:lnTo>
                      <a:lnTo>
                        <a:pt x="727" y="38"/>
                      </a:lnTo>
                      <a:lnTo>
                        <a:pt x="771" y="38"/>
                      </a:lnTo>
                      <a:lnTo>
                        <a:pt x="805" y="38"/>
                      </a:lnTo>
                      <a:lnTo>
                        <a:pt x="831" y="38"/>
                      </a:lnTo>
                      <a:lnTo>
                        <a:pt x="852" y="38"/>
                      </a:lnTo>
                      <a:lnTo>
                        <a:pt x="869" y="37"/>
                      </a:lnTo>
                      <a:lnTo>
                        <a:pt x="883" y="37"/>
                      </a:lnTo>
                      <a:lnTo>
                        <a:pt x="895" y="37"/>
                      </a:lnTo>
                      <a:lnTo>
                        <a:pt x="905" y="37"/>
                      </a:lnTo>
                      <a:lnTo>
                        <a:pt x="914" y="37"/>
                      </a:lnTo>
                      <a:lnTo>
                        <a:pt x="920" y="37"/>
                      </a:lnTo>
                      <a:lnTo>
                        <a:pt x="922" y="37"/>
                      </a:lnTo>
                      <a:lnTo>
                        <a:pt x="931" y="37"/>
                      </a:lnTo>
                      <a:lnTo>
                        <a:pt x="936" y="37"/>
                      </a:lnTo>
                      <a:lnTo>
                        <a:pt x="938" y="37"/>
                      </a:lnTo>
                      <a:lnTo>
                        <a:pt x="945" y="37"/>
                      </a:lnTo>
                      <a:lnTo>
                        <a:pt x="951" y="36"/>
                      </a:lnTo>
                      <a:lnTo>
                        <a:pt x="957" y="36"/>
                      </a:lnTo>
                      <a:lnTo>
                        <a:pt x="961" y="36"/>
                      </a:lnTo>
                      <a:lnTo>
                        <a:pt x="965" y="36"/>
                      </a:lnTo>
                      <a:lnTo>
                        <a:pt x="969" y="36"/>
                      </a:lnTo>
                      <a:lnTo>
                        <a:pt x="972" y="36"/>
                      </a:lnTo>
                      <a:lnTo>
                        <a:pt x="975" y="36"/>
                      </a:lnTo>
                      <a:lnTo>
                        <a:pt x="977" y="36"/>
                      </a:lnTo>
                      <a:lnTo>
                        <a:pt x="978" y="36"/>
                      </a:lnTo>
                      <a:lnTo>
                        <a:pt x="980" y="35"/>
                      </a:lnTo>
                      <a:lnTo>
                        <a:pt x="983" y="35"/>
                      </a:lnTo>
                      <a:lnTo>
                        <a:pt x="985" y="35"/>
                      </a:lnTo>
                      <a:lnTo>
                        <a:pt x="987" y="35"/>
                      </a:lnTo>
                      <a:lnTo>
                        <a:pt x="988" y="35"/>
                      </a:lnTo>
                      <a:lnTo>
                        <a:pt x="990" y="35"/>
                      </a:lnTo>
                      <a:lnTo>
                        <a:pt x="992" y="35"/>
                      </a:lnTo>
                      <a:lnTo>
                        <a:pt x="993" y="35"/>
                      </a:lnTo>
                      <a:lnTo>
                        <a:pt x="994" y="35"/>
                      </a:lnTo>
                      <a:lnTo>
                        <a:pt x="995" y="34"/>
                      </a:lnTo>
                      <a:lnTo>
                        <a:pt x="996" y="34"/>
                      </a:lnTo>
                      <a:lnTo>
                        <a:pt x="997" y="34"/>
                      </a:lnTo>
                      <a:lnTo>
                        <a:pt x="998" y="34"/>
                      </a:lnTo>
                      <a:lnTo>
                        <a:pt x="1001" y="34"/>
                      </a:lnTo>
                      <a:lnTo>
                        <a:pt x="1003" y="33"/>
                      </a:lnTo>
                      <a:lnTo>
                        <a:pt x="1004" y="33"/>
                      </a:lnTo>
                      <a:lnTo>
                        <a:pt x="1006" y="33"/>
                      </a:lnTo>
                      <a:lnTo>
                        <a:pt x="1007" y="33"/>
                      </a:lnTo>
                      <a:lnTo>
                        <a:pt x="1007" y="33"/>
                      </a:lnTo>
                      <a:lnTo>
                        <a:pt x="1009" y="32"/>
                      </a:lnTo>
                      <a:lnTo>
                        <a:pt x="1010" y="32"/>
                      </a:lnTo>
                      <a:lnTo>
                        <a:pt x="1011" y="32"/>
                      </a:lnTo>
                      <a:lnTo>
                        <a:pt x="1011" y="31"/>
                      </a:lnTo>
                      <a:lnTo>
                        <a:pt x="1012" y="31"/>
                      </a:lnTo>
                      <a:lnTo>
                        <a:pt x="1012" y="31"/>
                      </a:lnTo>
                      <a:lnTo>
                        <a:pt x="1013" y="31"/>
                      </a:lnTo>
                      <a:lnTo>
                        <a:pt x="1013" y="30"/>
                      </a:lnTo>
                      <a:lnTo>
                        <a:pt x="1019" y="26"/>
                      </a:lnTo>
                      <a:lnTo>
                        <a:pt x="1022" y="19"/>
                      </a:lnTo>
                      <a:lnTo>
                        <a:pt x="1023" y="12"/>
                      </a:lnTo>
                      <a:lnTo>
                        <a:pt x="1024" y="7"/>
                      </a:lnTo>
                      <a:lnTo>
                        <a:pt x="1024" y="2"/>
                      </a:lnTo>
                      <a:lnTo>
                        <a:pt x="1024" y="0"/>
                      </a:lnTo>
                      <a:lnTo>
                        <a:pt x="1024" y="1"/>
                      </a:lnTo>
                      <a:lnTo>
                        <a:pt x="1024" y="4"/>
                      </a:lnTo>
                      <a:lnTo>
                        <a:pt x="1024" y="6"/>
                      </a:lnTo>
                      <a:lnTo>
                        <a:pt x="1024" y="7"/>
                      </a:lnTo>
                      <a:lnTo>
                        <a:pt x="1025" y="10"/>
                      </a:lnTo>
                      <a:lnTo>
                        <a:pt x="1025" y="13"/>
                      </a:lnTo>
                      <a:lnTo>
                        <a:pt x="1025" y="16"/>
                      </a:lnTo>
                      <a:lnTo>
                        <a:pt x="1025" y="18"/>
                      </a:lnTo>
                      <a:lnTo>
                        <a:pt x="1025" y="19"/>
                      </a:lnTo>
                      <a:lnTo>
                        <a:pt x="1025" y="23"/>
                      </a:lnTo>
                      <a:lnTo>
                        <a:pt x="1025" y="25"/>
                      </a:lnTo>
                      <a:lnTo>
                        <a:pt x="1025" y="28"/>
                      </a:lnTo>
                      <a:lnTo>
                        <a:pt x="1025" y="29"/>
                      </a:lnTo>
                      <a:lnTo>
                        <a:pt x="1025" y="31"/>
                      </a:lnTo>
                      <a:lnTo>
                        <a:pt x="1025" y="32"/>
                      </a:lnTo>
                      <a:lnTo>
                        <a:pt x="1025" y="33"/>
                      </a:lnTo>
                      <a:lnTo>
                        <a:pt x="1025" y="34"/>
                      </a:lnTo>
                      <a:lnTo>
                        <a:pt x="1025" y="35"/>
                      </a:lnTo>
                      <a:lnTo>
                        <a:pt x="1025" y="36"/>
                      </a:lnTo>
                      <a:lnTo>
                        <a:pt x="1025" y="36"/>
                      </a:lnTo>
                      <a:lnTo>
                        <a:pt x="1025" y="40"/>
                      </a:lnTo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11" name="Freeform 11"/>
                <p:cNvSpPr>
                  <a:spLocks/>
                </p:cNvSpPr>
                <p:nvPr/>
              </p:nvSpPr>
              <p:spPr bwMode="auto">
                <a:xfrm>
                  <a:off x="2419351" y="1065213"/>
                  <a:ext cx="5794375" cy="3744913"/>
                </a:xfrm>
                <a:custGeom>
                  <a:avLst/>
                  <a:gdLst>
                    <a:gd name="T0" fmla="*/ 0 w 1025"/>
                    <a:gd name="T1" fmla="*/ 645 h 664"/>
                    <a:gd name="T2" fmla="*/ 0 w 1025"/>
                    <a:gd name="T3" fmla="*/ 645 h 664"/>
                    <a:gd name="T4" fmla="*/ 0 w 1025"/>
                    <a:gd name="T5" fmla="*/ 645 h 664"/>
                    <a:gd name="T6" fmla="*/ 0 w 1025"/>
                    <a:gd name="T7" fmla="*/ 645 h 664"/>
                    <a:gd name="T8" fmla="*/ 0 w 1025"/>
                    <a:gd name="T9" fmla="*/ 645 h 664"/>
                    <a:gd name="T10" fmla="*/ 0 w 1025"/>
                    <a:gd name="T11" fmla="*/ 645 h 664"/>
                    <a:gd name="T12" fmla="*/ 0 w 1025"/>
                    <a:gd name="T13" fmla="*/ 645 h 664"/>
                    <a:gd name="T14" fmla="*/ 0 w 1025"/>
                    <a:gd name="T15" fmla="*/ 645 h 664"/>
                    <a:gd name="T16" fmla="*/ 0 w 1025"/>
                    <a:gd name="T17" fmla="*/ 645 h 664"/>
                    <a:gd name="T18" fmla="*/ 0 w 1025"/>
                    <a:gd name="T19" fmla="*/ 645 h 664"/>
                    <a:gd name="T20" fmla="*/ 0 w 1025"/>
                    <a:gd name="T21" fmla="*/ 645 h 664"/>
                    <a:gd name="T22" fmla="*/ 0 w 1025"/>
                    <a:gd name="T23" fmla="*/ 645 h 664"/>
                    <a:gd name="T24" fmla="*/ 190 w 1025"/>
                    <a:gd name="T25" fmla="*/ 641 h 664"/>
                    <a:gd name="T26" fmla="*/ 577 w 1025"/>
                    <a:gd name="T27" fmla="*/ 625 h 664"/>
                    <a:gd name="T28" fmla="*/ 727 w 1025"/>
                    <a:gd name="T29" fmla="*/ 607 h 664"/>
                    <a:gd name="T30" fmla="*/ 805 w 1025"/>
                    <a:gd name="T31" fmla="*/ 590 h 664"/>
                    <a:gd name="T32" fmla="*/ 852 w 1025"/>
                    <a:gd name="T33" fmla="*/ 572 h 664"/>
                    <a:gd name="T34" fmla="*/ 883 w 1025"/>
                    <a:gd name="T35" fmla="*/ 553 h 664"/>
                    <a:gd name="T36" fmla="*/ 905 w 1025"/>
                    <a:gd name="T37" fmla="*/ 535 h 664"/>
                    <a:gd name="T38" fmla="*/ 920 w 1025"/>
                    <a:gd name="T39" fmla="*/ 519 h 664"/>
                    <a:gd name="T40" fmla="*/ 931 w 1025"/>
                    <a:gd name="T41" fmla="*/ 504 h 664"/>
                    <a:gd name="T42" fmla="*/ 938 w 1025"/>
                    <a:gd name="T43" fmla="*/ 492 h 664"/>
                    <a:gd name="T44" fmla="*/ 951 w 1025"/>
                    <a:gd name="T45" fmla="*/ 468 h 664"/>
                    <a:gd name="T46" fmla="*/ 961 w 1025"/>
                    <a:gd name="T47" fmla="*/ 444 h 664"/>
                    <a:gd name="T48" fmla="*/ 969 w 1025"/>
                    <a:gd name="T49" fmla="*/ 419 h 664"/>
                    <a:gd name="T50" fmla="*/ 975 w 1025"/>
                    <a:gd name="T51" fmla="*/ 394 h 664"/>
                    <a:gd name="T52" fmla="*/ 978 w 1025"/>
                    <a:gd name="T53" fmla="*/ 382 h 664"/>
                    <a:gd name="T54" fmla="*/ 983 w 1025"/>
                    <a:gd name="T55" fmla="*/ 357 h 664"/>
                    <a:gd name="T56" fmla="*/ 987 w 1025"/>
                    <a:gd name="T57" fmla="*/ 332 h 664"/>
                    <a:gd name="T58" fmla="*/ 990 w 1025"/>
                    <a:gd name="T59" fmla="*/ 307 h 664"/>
                    <a:gd name="T60" fmla="*/ 993 w 1025"/>
                    <a:gd name="T61" fmla="*/ 282 h 664"/>
                    <a:gd name="T62" fmla="*/ 995 w 1025"/>
                    <a:gd name="T63" fmla="*/ 256 h 664"/>
                    <a:gd name="T64" fmla="*/ 997 w 1025"/>
                    <a:gd name="T65" fmla="*/ 236 h 664"/>
                    <a:gd name="T66" fmla="*/ 1001 w 1025"/>
                    <a:gd name="T67" fmla="*/ 206 h 664"/>
                    <a:gd name="T68" fmla="*/ 1004 w 1025"/>
                    <a:gd name="T69" fmla="*/ 166 h 664"/>
                    <a:gd name="T70" fmla="*/ 1007 w 1025"/>
                    <a:gd name="T71" fmla="*/ 133 h 664"/>
                    <a:gd name="T72" fmla="*/ 1009 w 1025"/>
                    <a:gd name="T73" fmla="*/ 108 h 664"/>
                    <a:gd name="T74" fmla="*/ 1011 w 1025"/>
                    <a:gd name="T75" fmla="*/ 73 h 664"/>
                    <a:gd name="T76" fmla="*/ 1012 w 1025"/>
                    <a:gd name="T77" fmla="*/ 39 h 664"/>
                    <a:gd name="T78" fmla="*/ 1013 w 1025"/>
                    <a:gd name="T79" fmla="*/ 7 h 664"/>
                    <a:gd name="T80" fmla="*/ 1019 w 1025"/>
                    <a:gd name="T81" fmla="*/ 9 h 664"/>
                    <a:gd name="T82" fmla="*/ 1023 w 1025"/>
                    <a:gd name="T83" fmla="*/ 46 h 664"/>
                    <a:gd name="T84" fmla="*/ 1024 w 1025"/>
                    <a:gd name="T85" fmla="*/ 82 h 664"/>
                    <a:gd name="T86" fmla="*/ 1024 w 1025"/>
                    <a:gd name="T87" fmla="*/ 101 h 664"/>
                    <a:gd name="T88" fmla="*/ 1024 w 1025"/>
                    <a:gd name="T89" fmla="*/ 142 h 664"/>
                    <a:gd name="T90" fmla="*/ 1025 w 1025"/>
                    <a:gd name="T91" fmla="*/ 168 h 664"/>
                    <a:gd name="T92" fmla="*/ 1025 w 1025"/>
                    <a:gd name="T93" fmla="*/ 220 h 664"/>
                    <a:gd name="T94" fmla="*/ 1025 w 1025"/>
                    <a:gd name="T95" fmla="*/ 243 h 664"/>
                    <a:gd name="T96" fmla="*/ 1025 w 1025"/>
                    <a:gd name="T97" fmla="*/ 285 h 664"/>
                    <a:gd name="T98" fmla="*/ 1025 w 1025"/>
                    <a:gd name="T99" fmla="*/ 322 h 664"/>
                    <a:gd name="T100" fmla="*/ 1025 w 1025"/>
                    <a:gd name="T101" fmla="*/ 355 h 664"/>
                    <a:gd name="T102" fmla="*/ 1025 w 1025"/>
                    <a:gd name="T103" fmla="*/ 384 h 664"/>
                    <a:gd name="T104" fmla="*/ 1025 w 1025"/>
                    <a:gd name="T105" fmla="*/ 409 h 664"/>
                    <a:gd name="T106" fmla="*/ 1025 w 1025"/>
                    <a:gd name="T107" fmla="*/ 664 h 6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25" h="664">
                      <a:moveTo>
                        <a:pt x="0" y="664"/>
                      </a:move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0" y="645"/>
                      </a:lnTo>
                      <a:lnTo>
                        <a:pt x="190" y="641"/>
                      </a:lnTo>
                      <a:lnTo>
                        <a:pt x="437" y="633"/>
                      </a:lnTo>
                      <a:lnTo>
                        <a:pt x="577" y="625"/>
                      </a:lnTo>
                      <a:lnTo>
                        <a:pt x="666" y="616"/>
                      </a:lnTo>
                      <a:lnTo>
                        <a:pt x="727" y="607"/>
                      </a:lnTo>
                      <a:lnTo>
                        <a:pt x="771" y="599"/>
                      </a:lnTo>
                      <a:lnTo>
                        <a:pt x="805" y="590"/>
                      </a:lnTo>
                      <a:lnTo>
                        <a:pt x="831" y="581"/>
                      </a:lnTo>
                      <a:lnTo>
                        <a:pt x="852" y="572"/>
                      </a:lnTo>
                      <a:lnTo>
                        <a:pt x="869" y="563"/>
                      </a:lnTo>
                      <a:lnTo>
                        <a:pt x="883" y="553"/>
                      </a:lnTo>
                      <a:lnTo>
                        <a:pt x="895" y="544"/>
                      </a:lnTo>
                      <a:lnTo>
                        <a:pt x="905" y="535"/>
                      </a:lnTo>
                      <a:lnTo>
                        <a:pt x="914" y="526"/>
                      </a:lnTo>
                      <a:lnTo>
                        <a:pt x="920" y="519"/>
                      </a:lnTo>
                      <a:lnTo>
                        <a:pt x="922" y="516"/>
                      </a:lnTo>
                      <a:lnTo>
                        <a:pt x="931" y="504"/>
                      </a:lnTo>
                      <a:lnTo>
                        <a:pt x="936" y="496"/>
                      </a:lnTo>
                      <a:lnTo>
                        <a:pt x="938" y="492"/>
                      </a:lnTo>
                      <a:lnTo>
                        <a:pt x="945" y="480"/>
                      </a:lnTo>
                      <a:lnTo>
                        <a:pt x="951" y="468"/>
                      </a:lnTo>
                      <a:lnTo>
                        <a:pt x="957" y="456"/>
                      </a:lnTo>
                      <a:lnTo>
                        <a:pt x="961" y="444"/>
                      </a:lnTo>
                      <a:lnTo>
                        <a:pt x="965" y="431"/>
                      </a:lnTo>
                      <a:lnTo>
                        <a:pt x="969" y="419"/>
                      </a:lnTo>
                      <a:lnTo>
                        <a:pt x="972" y="407"/>
                      </a:lnTo>
                      <a:lnTo>
                        <a:pt x="975" y="394"/>
                      </a:lnTo>
                      <a:lnTo>
                        <a:pt x="977" y="386"/>
                      </a:lnTo>
                      <a:lnTo>
                        <a:pt x="978" y="382"/>
                      </a:lnTo>
                      <a:lnTo>
                        <a:pt x="980" y="370"/>
                      </a:lnTo>
                      <a:lnTo>
                        <a:pt x="983" y="357"/>
                      </a:lnTo>
                      <a:lnTo>
                        <a:pt x="985" y="345"/>
                      </a:lnTo>
                      <a:lnTo>
                        <a:pt x="987" y="332"/>
                      </a:lnTo>
                      <a:lnTo>
                        <a:pt x="988" y="320"/>
                      </a:lnTo>
                      <a:lnTo>
                        <a:pt x="990" y="307"/>
                      </a:lnTo>
                      <a:lnTo>
                        <a:pt x="992" y="294"/>
                      </a:lnTo>
                      <a:lnTo>
                        <a:pt x="993" y="282"/>
                      </a:lnTo>
                      <a:lnTo>
                        <a:pt x="994" y="269"/>
                      </a:lnTo>
                      <a:lnTo>
                        <a:pt x="995" y="256"/>
                      </a:lnTo>
                      <a:lnTo>
                        <a:pt x="996" y="244"/>
                      </a:lnTo>
                      <a:lnTo>
                        <a:pt x="997" y="236"/>
                      </a:lnTo>
                      <a:lnTo>
                        <a:pt x="998" y="227"/>
                      </a:lnTo>
                      <a:lnTo>
                        <a:pt x="1001" y="206"/>
                      </a:lnTo>
                      <a:lnTo>
                        <a:pt x="1003" y="185"/>
                      </a:lnTo>
                      <a:lnTo>
                        <a:pt x="1004" y="166"/>
                      </a:lnTo>
                      <a:lnTo>
                        <a:pt x="1006" y="146"/>
                      </a:lnTo>
                      <a:lnTo>
                        <a:pt x="1007" y="133"/>
                      </a:lnTo>
                      <a:lnTo>
                        <a:pt x="1007" y="127"/>
                      </a:lnTo>
                      <a:lnTo>
                        <a:pt x="1009" y="108"/>
                      </a:lnTo>
                      <a:lnTo>
                        <a:pt x="1010" y="90"/>
                      </a:lnTo>
                      <a:lnTo>
                        <a:pt x="1011" y="73"/>
                      </a:lnTo>
                      <a:lnTo>
                        <a:pt x="1011" y="56"/>
                      </a:lnTo>
                      <a:lnTo>
                        <a:pt x="1012" y="39"/>
                      </a:lnTo>
                      <a:lnTo>
                        <a:pt x="1012" y="23"/>
                      </a:lnTo>
                      <a:lnTo>
                        <a:pt x="1013" y="7"/>
                      </a:lnTo>
                      <a:lnTo>
                        <a:pt x="1013" y="0"/>
                      </a:lnTo>
                      <a:lnTo>
                        <a:pt x="1019" y="9"/>
                      </a:lnTo>
                      <a:lnTo>
                        <a:pt x="1022" y="27"/>
                      </a:lnTo>
                      <a:lnTo>
                        <a:pt x="1023" y="46"/>
                      </a:lnTo>
                      <a:lnTo>
                        <a:pt x="1024" y="64"/>
                      </a:lnTo>
                      <a:lnTo>
                        <a:pt x="1024" y="82"/>
                      </a:lnTo>
                      <a:lnTo>
                        <a:pt x="1024" y="88"/>
                      </a:lnTo>
                      <a:lnTo>
                        <a:pt x="1024" y="101"/>
                      </a:lnTo>
                      <a:lnTo>
                        <a:pt x="1024" y="121"/>
                      </a:lnTo>
                      <a:lnTo>
                        <a:pt x="1024" y="142"/>
                      </a:lnTo>
                      <a:lnTo>
                        <a:pt x="1024" y="147"/>
                      </a:lnTo>
                      <a:lnTo>
                        <a:pt x="1025" y="168"/>
                      </a:lnTo>
                      <a:lnTo>
                        <a:pt x="1025" y="195"/>
                      </a:lnTo>
                      <a:lnTo>
                        <a:pt x="1025" y="220"/>
                      </a:lnTo>
                      <a:lnTo>
                        <a:pt x="1025" y="232"/>
                      </a:lnTo>
                      <a:lnTo>
                        <a:pt x="1025" y="243"/>
                      </a:lnTo>
                      <a:lnTo>
                        <a:pt x="1025" y="265"/>
                      </a:lnTo>
                      <a:lnTo>
                        <a:pt x="1025" y="285"/>
                      </a:lnTo>
                      <a:lnTo>
                        <a:pt x="1025" y="304"/>
                      </a:lnTo>
                      <a:lnTo>
                        <a:pt x="1025" y="322"/>
                      </a:lnTo>
                      <a:lnTo>
                        <a:pt x="1025" y="339"/>
                      </a:lnTo>
                      <a:lnTo>
                        <a:pt x="1025" y="355"/>
                      </a:lnTo>
                      <a:lnTo>
                        <a:pt x="1025" y="370"/>
                      </a:lnTo>
                      <a:lnTo>
                        <a:pt x="1025" y="384"/>
                      </a:lnTo>
                      <a:lnTo>
                        <a:pt x="1025" y="397"/>
                      </a:lnTo>
                      <a:lnTo>
                        <a:pt x="1025" y="409"/>
                      </a:lnTo>
                      <a:lnTo>
                        <a:pt x="1025" y="409"/>
                      </a:lnTo>
                      <a:lnTo>
                        <a:pt x="1025" y="664"/>
                      </a:lnTo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12" name="Line 12"/>
                <p:cNvSpPr>
                  <a:spLocks noChangeShapeType="1"/>
                </p:cNvSpPr>
                <p:nvPr/>
              </p:nvSpPr>
              <p:spPr bwMode="auto">
                <a:xfrm>
                  <a:off x="2419351" y="811213"/>
                  <a:ext cx="5794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13" name="Line 13"/>
                <p:cNvSpPr>
                  <a:spLocks noChangeShapeType="1"/>
                </p:cNvSpPr>
                <p:nvPr/>
              </p:nvSpPr>
              <p:spPr bwMode="auto">
                <a:xfrm>
                  <a:off x="2419351" y="4810125"/>
                  <a:ext cx="5794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14" name="Line 14"/>
                <p:cNvSpPr>
                  <a:spLocks noChangeShapeType="1"/>
                </p:cNvSpPr>
                <p:nvPr/>
              </p:nvSpPr>
              <p:spPr bwMode="auto">
                <a:xfrm>
                  <a:off x="2419351" y="811213"/>
                  <a:ext cx="0" cy="39989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15" name="Line 15"/>
                <p:cNvSpPr>
                  <a:spLocks noChangeShapeType="1"/>
                </p:cNvSpPr>
                <p:nvPr/>
              </p:nvSpPr>
              <p:spPr bwMode="auto">
                <a:xfrm>
                  <a:off x="8213726" y="811213"/>
                  <a:ext cx="0" cy="3998913"/>
                </a:xfrm>
                <a:prstGeom prst="line">
                  <a:avLst/>
                </a:prstGeom>
                <a:ln>
                  <a:headEnd/>
                  <a:tailEnd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18" name="Rectangle 19"/>
                <p:cNvSpPr>
                  <a:spLocks noChangeArrowheads="1"/>
                </p:cNvSpPr>
                <p:nvPr/>
              </p:nvSpPr>
              <p:spPr bwMode="auto">
                <a:xfrm>
                  <a:off x="4657726" y="5018088"/>
                  <a:ext cx="1692707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altLang="en-US" sz="1400" b="1" dirty="0">
                      <a:latin typeface="Times New Roman" panose="02020603050405020304" pitchFamily="18" charset="0"/>
                    </a:rPr>
                    <a:t>Mass percent</a:t>
                  </a:r>
                  <a:r>
                    <a:rPr kumimoji="0" lang="en-US" altLang="en-US" sz="1400" b="1" i="0" u="none" strike="noStrike" cap="none" normalizeH="0" baseline="0" dirty="0">
                      <a:ln>
                        <a:noFill/>
                      </a:ln>
                      <a:effectLst/>
                      <a:latin typeface="Times New Roman" panose="02020603050405020304" pitchFamily="18" charset="0"/>
                    </a:rPr>
                    <a:t> of Solid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effectLst/>
                  </a:endParaRPr>
                </a:p>
              </p:txBody>
            </p:sp>
            <p:sp>
              <p:nvSpPr>
                <p:cNvPr id="19" name="Rectangle 20"/>
                <p:cNvSpPr>
                  <a:spLocks noChangeArrowheads="1"/>
                </p:cNvSpPr>
                <p:nvPr/>
              </p:nvSpPr>
              <p:spPr bwMode="auto">
                <a:xfrm rot="16200000">
                  <a:off x="1056461" y="2606903"/>
                  <a:ext cx="1809791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400" b="1" i="0" u="none" strike="noStrike" cap="none" normalizeH="0" baseline="0" dirty="0">
                      <a:ln>
                        <a:noFill/>
                      </a:ln>
                      <a:effectLst/>
                      <a:latin typeface="Times New Roman" panose="02020603050405020304" pitchFamily="18" charset="0"/>
                    </a:rPr>
                    <a:t>Mass </a:t>
                  </a:r>
                  <a:r>
                    <a:rPr kumimoji="0" lang="en-US" altLang="zh-CN" sz="1400" b="1" i="0" u="none" strike="noStrike" cap="none" normalizeH="0" baseline="0" dirty="0">
                      <a:ln>
                        <a:noFill/>
                      </a:ln>
                      <a:effectLst/>
                      <a:latin typeface="Times New Roman" panose="02020603050405020304" pitchFamily="18" charset="0"/>
                    </a:rPr>
                    <a:t>percent</a:t>
                  </a:r>
                  <a:r>
                    <a:rPr kumimoji="0" lang="en-US" altLang="en-US" sz="1400" b="1" i="0" u="none" strike="noStrike" cap="none" normalizeH="0" baseline="0" dirty="0">
                      <a:ln>
                        <a:noFill/>
                      </a:ln>
                      <a:effectLst/>
                      <a:latin typeface="Times New Roman" panose="02020603050405020304" pitchFamily="18" charset="0"/>
                    </a:rPr>
                    <a:t> in Liquid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effectLst/>
                  </a:endParaRPr>
                </a:p>
              </p:txBody>
            </p:sp>
            <p:sp>
              <p:nvSpPr>
                <p:cNvPr id="20" name="Line 21"/>
                <p:cNvSpPr>
                  <a:spLocks noChangeShapeType="1"/>
                </p:cNvSpPr>
                <p:nvPr/>
              </p:nvSpPr>
              <p:spPr bwMode="auto">
                <a:xfrm flipV="1">
                  <a:off x="2419351" y="4781550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21" name="Line 22"/>
                <p:cNvSpPr>
                  <a:spLocks noChangeShapeType="1"/>
                </p:cNvSpPr>
                <p:nvPr/>
              </p:nvSpPr>
              <p:spPr bwMode="auto">
                <a:xfrm>
                  <a:off x="2419351" y="811213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22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2995613" y="4781550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23" name="Line 24"/>
                <p:cNvSpPr>
                  <a:spLocks noChangeShapeType="1"/>
                </p:cNvSpPr>
                <p:nvPr/>
              </p:nvSpPr>
              <p:spPr bwMode="auto">
                <a:xfrm>
                  <a:off x="2995613" y="811213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24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3578226" y="4781550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25" name="Line 26"/>
                <p:cNvSpPr>
                  <a:spLocks noChangeShapeType="1"/>
                </p:cNvSpPr>
                <p:nvPr/>
              </p:nvSpPr>
              <p:spPr bwMode="auto">
                <a:xfrm>
                  <a:off x="3578226" y="811213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26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4154488" y="4781550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27" name="Line 28"/>
                <p:cNvSpPr>
                  <a:spLocks noChangeShapeType="1"/>
                </p:cNvSpPr>
                <p:nvPr/>
              </p:nvSpPr>
              <p:spPr bwMode="auto">
                <a:xfrm>
                  <a:off x="4154488" y="811213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28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4737101" y="4781550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29" name="Line 30"/>
                <p:cNvSpPr>
                  <a:spLocks noChangeShapeType="1"/>
                </p:cNvSpPr>
                <p:nvPr/>
              </p:nvSpPr>
              <p:spPr bwMode="auto">
                <a:xfrm>
                  <a:off x="4737101" y="811213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" name="Line 31"/>
                <p:cNvSpPr>
                  <a:spLocks noChangeShapeType="1"/>
                </p:cNvSpPr>
                <p:nvPr/>
              </p:nvSpPr>
              <p:spPr bwMode="auto">
                <a:xfrm flipV="1">
                  <a:off x="5313363" y="4781550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" name="Line 32"/>
                <p:cNvSpPr>
                  <a:spLocks noChangeShapeType="1"/>
                </p:cNvSpPr>
                <p:nvPr/>
              </p:nvSpPr>
              <p:spPr bwMode="auto">
                <a:xfrm>
                  <a:off x="5313363" y="811213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72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5895976" y="4781550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73" name="Line 34"/>
                <p:cNvSpPr>
                  <a:spLocks noChangeShapeType="1"/>
                </p:cNvSpPr>
                <p:nvPr/>
              </p:nvSpPr>
              <p:spPr bwMode="auto">
                <a:xfrm>
                  <a:off x="5895976" y="811213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74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6472238" y="4781550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75" name="Line 36"/>
                <p:cNvSpPr>
                  <a:spLocks noChangeShapeType="1"/>
                </p:cNvSpPr>
                <p:nvPr/>
              </p:nvSpPr>
              <p:spPr bwMode="auto">
                <a:xfrm>
                  <a:off x="6472238" y="811213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76" name="Line 37"/>
                <p:cNvSpPr>
                  <a:spLocks noChangeShapeType="1"/>
                </p:cNvSpPr>
                <p:nvPr/>
              </p:nvSpPr>
              <p:spPr bwMode="auto">
                <a:xfrm flipV="1">
                  <a:off x="7054851" y="4781550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77" name="Line 38"/>
                <p:cNvSpPr>
                  <a:spLocks noChangeShapeType="1"/>
                </p:cNvSpPr>
                <p:nvPr/>
              </p:nvSpPr>
              <p:spPr bwMode="auto">
                <a:xfrm>
                  <a:off x="7054851" y="811213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78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7631113" y="4781550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79" name="Line 40"/>
                <p:cNvSpPr>
                  <a:spLocks noChangeShapeType="1"/>
                </p:cNvSpPr>
                <p:nvPr/>
              </p:nvSpPr>
              <p:spPr bwMode="auto">
                <a:xfrm>
                  <a:off x="7631113" y="811213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80" name="Line 41"/>
                <p:cNvSpPr>
                  <a:spLocks noChangeShapeType="1"/>
                </p:cNvSpPr>
                <p:nvPr/>
              </p:nvSpPr>
              <p:spPr bwMode="auto">
                <a:xfrm flipV="1">
                  <a:off x="8213726" y="4781550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81" name="Line 42"/>
                <p:cNvSpPr>
                  <a:spLocks noChangeShapeType="1"/>
                </p:cNvSpPr>
                <p:nvPr/>
              </p:nvSpPr>
              <p:spPr bwMode="auto">
                <a:xfrm>
                  <a:off x="8213726" y="811213"/>
                  <a:ext cx="0" cy="2857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82" name="Line 43"/>
                <p:cNvSpPr>
                  <a:spLocks noChangeShapeType="1"/>
                </p:cNvSpPr>
                <p:nvPr/>
              </p:nvSpPr>
              <p:spPr bwMode="auto">
                <a:xfrm flipV="1">
                  <a:off x="2419351" y="4752975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83" name="Rectangle 44"/>
                <p:cNvSpPr>
                  <a:spLocks noChangeArrowheads="1"/>
                </p:cNvSpPr>
                <p:nvPr/>
              </p:nvSpPr>
              <p:spPr bwMode="auto">
                <a:xfrm>
                  <a:off x="2408238" y="4865688"/>
                  <a:ext cx="76944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200" b="0" i="0" u="none" strike="noStrike" cap="none" normalizeH="0" baseline="0" dirty="0">
                      <a:ln>
                        <a:noFill/>
                      </a:ln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</a:p>
              </p:txBody>
            </p:sp>
            <p:sp>
              <p:nvSpPr>
                <p:cNvPr id="3084" name="Line 45"/>
                <p:cNvSpPr>
                  <a:spLocks noChangeShapeType="1"/>
                </p:cNvSpPr>
                <p:nvPr/>
              </p:nvSpPr>
              <p:spPr bwMode="auto">
                <a:xfrm>
                  <a:off x="2419351" y="811213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85" name="Line 46"/>
                <p:cNvSpPr>
                  <a:spLocks noChangeShapeType="1"/>
                </p:cNvSpPr>
                <p:nvPr/>
              </p:nvSpPr>
              <p:spPr bwMode="auto">
                <a:xfrm flipV="1">
                  <a:off x="2995613" y="4752975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86" name="Rectangle 47"/>
                <p:cNvSpPr>
                  <a:spLocks noChangeArrowheads="1"/>
                </p:cNvSpPr>
                <p:nvPr/>
              </p:nvSpPr>
              <p:spPr bwMode="auto">
                <a:xfrm>
                  <a:off x="2944813" y="4865688"/>
                  <a:ext cx="153888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200" b="0" i="0" u="none" strike="noStrike" cap="none" normalizeH="0" baseline="0">
                      <a:ln>
                        <a:noFill/>
                      </a:ln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10</a:t>
                  </a:r>
                </a:p>
              </p:txBody>
            </p:sp>
            <p:sp>
              <p:nvSpPr>
                <p:cNvPr id="3087" name="Line 48"/>
                <p:cNvSpPr>
                  <a:spLocks noChangeShapeType="1"/>
                </p:cNvSpPr>
                <p:nvPr/>
              </p:nvSpPr>
              <p:spPr bwMode="auto">
                <a:xfrm>
                  <a:off x="2995613" y="811213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89" name="Line 49"/>
                <p:cNvSpPr>
                  <a:spLocks noChangeShapeType="1"/>
                </p:cNvSpPr>
                <p:nvPr/>
              </p:nvSpPr>
              <p:spPr bwMode="auto">
                <a:xfrm flipV="1">
                  <a:off x="3578226" y="4752975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90" name="Rectangle 50"/>
                <p:cNvSpPr>
                  <a:spLocks noChangeArrowheads="1"/>
                </p:cNvSpPr>
                <p:nvPr/>
              </p:nvSpPr>
              <p:spPr bwMode="auto">
                <a:xfrm>
                  <a:off x="3527426" y="4865688"/>
                  <a:ext cx="153888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200" b="0" i="0" u="none" strike="noStrike" cap="none" normalizeH="0" baseline="0">
                      <a:ln>
                        <a:noFill/>
                      </a:ln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20</a:t>
                  </a:r>
                </a:p>
              </p:txBody>
            </p:sp>
            <p:sp>
              <p:nvSpPr>
                <p:cNvPr id="3091" name="Line 51"/>
                <p:cNvSpPr>
                  <a:spLocks noChangeShapeType="1"/>
                </p:cNvSpPr>
                <p:nvPr/>
              </p:nvSpPr>
              <p:spPr bwMode="auto">
                <a:xfrm>
                  <a:off x="3578226" y="811213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92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4154488" y="4752975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93" name="Rectangle 53"/>
                <p:cNvSpPr>
                  <a:spLocks noChangeArrowheads="1"/>
                </p:cNvSpPr>
                <p:nvPr/>
              </p:nvSpPr>
              <p:spPr bwMode="auto">
                <a:xfrm>
                  <a:off x="4103688" y="4865688"/>
                  <a:ext cx="153888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200" b="0" i="0" u="none" strike="noStrike" cap="none" normalizeH="0" baseline="0">
                      <a:ln>
                        <a:noFill/>
                      </a:ln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30</a:t>
                  </a:r>
                </a:p>
              </p:txBody>
            </p:sp>
            <p:sp>
              <p:nvSpPr>
                <p:cNvPr id="3094" name="Line 54"/>
                <p:cNvSpPr>
                  <a:spLocks noChangeShapeType="1"/>
                </p:cNvSpPr>
                <p:nvPr/>
              </p:nvSpPr>
              <p:spPr bwMode="auto">
                <a:xfrm>
                  <a:off x="4154488" y="811213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95" name="Line 55"/>
                <p:cNvSpPr>
                  <a:spLocks noChangeShapeType="1"/>
                </p:cNvSpPr>
                <p:nvPr/>
              </p:nvSpPr>
              <p:spPr bwMode="auto">
                <a:xfrm flipV="1">
                  <a:off x="4737101" y="4752975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96" name="Rectangle 56"/>
                <p:cNvSpPr>
                  <a:spLocks noChangeArrowheads="1"/>
                </p:cNvSpPr>
                <p:nvPr/>
              </p:nvSpPr>
              <p:spPr bwMode="auto">
                <a:xfrm>
                  <a:off x="4686301" y="4865688"/>
                  <a:ext cx="153888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200" b="0" i="0" u="none" strike="noStrike" cap="none" normalizeH="0" baseline="0">
                      <a:ln>
                        <a:noFill/>
                      </a:ln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40</a:t>
                  </a:r>
                </a:p>
              </p:txBody>
            </p:sp>
            <p:sp>
              <p:nvSpPr>
                <p:cNvPr id="3097" name="Line 57"/>
                <p:cNvSpPr>
                  <a:spLocks noChangeShapeType="1"/>
                </p:cNvSpPr>
                <p:nvPr/>
              </p:nvSpPr>
              <p:spPr bwMode="auto">
                <a:xfrm>
                  <a:off x="4737101" y="811213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98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5313363" y="4752975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099" name="Rectangle 59"/>
                <p:cNvSpPr>
                  <a:spLocks noChangeArrowheads="1"/>
                </p:cNvSpPr>
                <p:nvPr/>
              </p:nvSpPr>
              <p:spPr bwMode="auto">
                <a:xfrm>
                  <a:off x="5262563" y="4865688"/>
                  <a:ext cx="153888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200" b="0" i="0" u="none" strike="noStrike" cap="none" normalizeH="0" baseline="0">
                      <a:ln>
                        <a:noFill/>
                      </a:ln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50</a:t>
                  </a:r>
                </a:p>
              </p:txBody>
            </p:sp>
            <p:sp>
              <p:nvSpPr>
                <p:cNvPr id="3100" name="Line 60"/>
                <p:cNvSpPr>
                  <a:spLocks noChangeShapeType="1"/>
                </p:cNvSpPr>
                <p:nvPr/>
              </p:nvSpPr>
              <p:spPr bwMode="auto">
                <a:xfrm>
                  <a:off x="5313363" y="811213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01" name="Line 61"/>
                <p:cNvSpPr>
                  <a:spLocks noChangeShapeType="1"/>
                </p:cNvSpPr>
                <p:nvPr/>
              </p:nvSpPr>
              <p:spPr bwMode="auto">
                <a:xfrm flipV="1">
                  <a:off x="5895976" y="4752975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02" name="Rectangle 62"/>
                <p:cNvSpPr>
                  <a:spLocks noChangeArrowheads="1"/>
                </p:cNvSpPr>
                <p:nvPr/>
              </p:nvSpPr>
              <p:spPr bwMode="auto">
                <a:xfrm>
                  <a:off x="5845176" y="4865688"/>
                  <a:ext cx="153888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200" b="0" i="0" u="none" strike="noStrike" cap="none" normalizeH="0" baseline="0">
                      <a:ln>
                        <a:noFill/>
                      </a:ln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</a:t>
                  </a:r>
                </a:p>
              </p:txBody>
            </p:sp>
            <p:sp>
              <p:nvSpPr>
                <p:cNvPr id="3103" name="Line 63"/>
                <p:cNvSpPr>
                  <a:spLocks noChangeShapeType="1"/>
                </p:cNvSpPr>
                <p:nvPr/>
              </p:nvSpPr>
              <p:spPr bwMode="auto">
                <a:xfrm>
                  <a:off x="5895976" y="811213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04" name="Line 64"/>
                <p:cNvSpPr>
                  <a:spLocks noChangeShapeType="1"/>
                </p:cNvSpPr>
                <p:nvPr/>
              </p:nvSpPr>
              <p:spPr bwMode="auto">
                <a:xfrm flipV="1">
                  <a:off x="6472238" y="4752975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05" name="Rectangle 65"/>
                <p:cNvSpPr>
                  <a:spLocks noChangeArrowheads="1"/>
                </p:cNvSpPr>
                <p:nvPr/>
              </p:nvSpPr>
              <p:spPr bwMode="auto">
                <a:xfrm>
                  <a:off x="6421438" y="4865688"/>
                  <a:ext cx="153888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200" b="0" i="0" u="none" strike="noStrike" cap="none" normalizeH="0" baseline="0">
                      <a:ln>
                        <a:noFill/>
                      </a:ln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70</a:t>
                  </a:r>
                </a:p>
              </p:txBody>
            </p:sp>
            <p:sp>
              <p:nvSpPr>
                <p:cNvPr id="3106" name="Line 66"/>
                <p:cNvSpPr>
                  <a:spLocks noChangeShapeType="1"/>
                </p:cNvSpPr>
                <p:nvPr/>
              </p:nvSpPr>
              <p:spPr bwMode="auto">
                <a:xfrm>
                  <a:off x="6472238" y="811213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07" name="Line 67"/>
                <p:cNvSpPr>
                  <a:spLocks noChangeShapeType="1"/>
                </p:cNvSpPr>
                <p:nvPr/>
              </p:nvSpPr>
              <p:spPr bwMode="auto">
                <a:xfrm flipV="1">
                  <a:off x="7054851" y="4752975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08" name="Rectangle 68"/>
                <p:cNvSpPr>
                  <a:spLocks noChangeArrowheads="1"/>
                </p:cNvSpPr>
                <p:nvPr/>
              </p:nvSpPr>
              <p:spPr bwMode="auto">
                <a:xfrm>
                  <a:off x="7004051" y="4865688"/>
                  <a:ext cx="153888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200" b="0" i="0" u="none" strike="noStrike" cap="none" normalizeH="0" baseline="0">
                      <a:ln>
                        <a:noFill/>
                      </a:ln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80</a:t>
                  </a:r>
                </a:p>
              </p:txBody>
            </p:sp>
            <p:sp>
              <p:nvSpPr>
                <p:cNvPr id="3109" name="Line 69"/>
                <p:cNvSpPr>
                  <a:spLocks noChangeShapeType="1"/>
                </p:cNvSpPr>
                <p:nvPr/>
              </p:nvSpPr>
              <p:spPr bwMode="auto">
                <a:xfrm>
                  <a:off x="7054851" y="811213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10" name="Line 70"/>
                <p:cNvSpPr>
                  <a:spLocks noChangeShapeType="1"/>
                </p:cNvSpPr>
                <p:nvPr/>
              </p:nvSpPr>
              <p:spPr bwMode="auto">
                <a:xfrm flipV="1">
                  <a:off x="7631113" y="4752975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11" name="Rectangle 71"/>
                <p:cNvSpPr>
                  <a:spLocks noChangeArrowheads="1"/>
                </p:cNvSpPr>
                <p:nvPr/>
              </p:nvSpPr>
              <p:spPr bwMode="auto">
                <a:xfrm>
                  <a:off x="7580313" y="4865688"/>
                  <a:ext cx="153888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200" b="0" i="0" u="none" strike="noStrike" cap="none" normalizeH="0" baseline="0" dirty="0">
                      <a:ln>
                        <a:noFill/>
                      </a:ln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90</a:t>
                  </a:r>
                </a:p>
              </p:txBody>
            </p:sp>
            <p:sp>
              <p:nvSpPr>
                <p:cNvPr id="3112" name="Line 72"/>
                <p:cNvSpPr>
                  <a:spLocks noChangeShapeType="1"/>
                </p:cNvSpPr>
                <p:nvPr/>
              </p:nvSpPr>
              <p:spPr bwMode="auto">
                <a:xfrm>
                  <a:off x="7631113" y="811213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13" name="Line 73"/>
                <p:cNvSpPr>
                  <a:spLocks noChangeShapeType="1"/>
                </p:cNvSpPr>
                <p:nvPr/>
              </p:nvSpPr>
              <p:spPr bwMode="auto">
                <a:xfrm flipV="1">
                  <a:off x="8213726" y="4752975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14" name="Rectangle 74"/>
                <p:cNvSpPr>
                  <a:spLocks noChangeArrowheads="1"/>
                </p:cNvSpPr>
                <p:nvPr/>
              </p:nvSpPr>
              <p:spPr bwMode="auto">
                <a:xfrm>
                  <a:off x="8140701" y="4865688"/>
                  <a:ext cx="230832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200" b="0" i="0" u="none" strike="noStrike" cap="none" normalizeH="0" baseline="0">
                      <a:ln>
                        <a:noFill/>
                      </a:ln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100</a:t>
                  </a:r>
                </a:p>
              </p:txBody>
            </p:sp>
            <p:sp>
              <p:nvSpPr>
                <p:cNvPr id="3115" name="Line 75"/>
                <p:cNvSpPr>
                  <a:spLocks noChangeShapeType="1"/>
                </p:cNvSpPr>
                <p:nvPr/>
              </p:nvSpPr>
              <p:spPr bwMode="auto">
                <a:xfrm>
                  <a:off x="8213726" y="811213"/>
                  <a:ext cx="0" cy="5715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16" name="Line 76"/>
                <p:cNvSpPr>
                  <a:spLocks noChangeShapeType="1"/>
                </p:cNvSpPr>
                <p:nvPr/>
              </p:nvSpPr>
              <p:spPr bwMode="auto">
                <a:xfrm>
                  <a:off x="2419351" y="4810125"/>
                  <a:ext cx="285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17" name="Line 77"/>
                <p:cNvSpPr>
                  <a:spLocks noChangeShapeType="1"/>
                </p:cNvSpPr>
                <p:nvPr/>
              </p:nvSpPr>
              <p:spPr bwMode="auto">
                <a:xfrm flipH="1">
                  <a:off x="8185151" y="4810125"/>
                  <a:ext cx="285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18" name="Line 78"/>
                <p:cNvSpPr>
                  <a:spLocks noChangeShapeType="1"/>
                </p:cNvSpPr>
                <p:nvPr/>
              </p:nvSpPr>
              <p:spPr bwMode="auto">
                <a:xfrm>
                  <a:off x="2419351" y="3479800"/>
                  <a:ext cx="285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19" name="Line 79"/>
                <p:cNvSpPr>
                  <a:spLocks noChangeShapeType="1"/>
                </p:cNvSpPr>
                <p:nvPr/>
              </p:nvSpPr>
              <p:spPr bwMode="auto">
                <a:xfrm flipH="1">
                  <a:off x="8185151" y="3479800"/>
                  <a:ext cx="285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20" name="Line 80"/>
                <p:cNvSpPr>
                  <a:spLocks noChangeShapeType="1"/>
                </p:cNvSpPr>
                <p:nvPr/>
              </p:nvSpPr>
              <p:spPr bwMode="auto">
                <a:xfrm>
                  <a:off x="2419351" y="2147888"/>
                  <a:ext cx="285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21" name="Line 81"/>
                <p:cNvSpPr>
                  <a:spLocks noChangeShapeType="1"/>
                </p:cNvSpPr>
                <p:nvPr/>
              </p:nvSpPr>
              <p:spPr bwMode="auto">
                <a:xfrm flipH="1">
                  <a:off x="8185151" y="2147888"/>
                  <a:ext cx="285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22" name="Line 82"/>
                <p:cNvSpPr>
                  <a:spLocks noChangeShapeType="1"/>
                </p:cNvSpPr>
                <p:nvPr/>
              </p:nvSpPr>
              <p:spPr bwMode="auto">
                <a:xfrm>
                  <a:off x="2419351" y="4810125"/>
                  <a:ext cx="555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23" name="Rectangle 83"/>
                <p:cNvSpPr>
                  <a:spLocks noChangeArrowheads="1"/>
                </p:cNvSpPr>
                <p:nvPr/>
              </p:nvSpPr>
              <p:spPr bwMode="auto">
                <a:xfrm>
                  <a:off x="2112111" y="4722935"/>
                  <a:ext cx="269304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200" b="0" i="0" u="none" strike="noStrike" cap="none" normalizeH="0" baseline="0">
                      <a:ln>
                        <a:noFill/>
                      </a:ln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0.00</a:t>
                  </a:r>
                </a:p>
              </p:txBody>
            </p:sp>
            <p:sp>
              <p:nvSpPr>
                <p:cNvPr id="3124" name="Line 84"/>
                <p:cNvSpPr>
                  <a:spLocks noChangeShapeType="1"/>
                </p:cNvSpPr>
                <p:nvPr/>
              </p:nvSpPr>
              <p:spPr bwMode="auto">
                <a:xfrm flipH="1">
                  <a:off x="8158163" y="4810125"/>
                  <a:ext cx="555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25" name="Line 85"/>
                <p:cNvSpPr>
                  <a:spLocks noChangeShapeType="1"/>
                </p:cNvSpPr>
                <p:nvPr/>
              </p:nvSpPr>
              <p:spPr bwMode="auto">
                <a:xfrm>
                  <a:off x="2419351" y="3479800"/>
                  <a:ext cx="555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26" name="Rectangle 86"/>
                <p:cNvSpPr>
                  <a:spLocks noChangeArrowheads="1"/>
                </p:cNvSpPr>
                <p:nvPr/>
              </p:nvSpPr>
              <p:spPr bwMode="auto">
                <a:xfrm>
                  <a:off x="2112111" y="3421185"/>
                  <a:ext cx="269304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200" b="0" i="0" u="none" strike="noStrike" cap="none" normalizeH="0" baseline="0">
                      <a:ln>
                        <a:noFill/>
                      </a:ln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0.05</a:t>
                  </a:r>
                </a:p>
              </p:txBody>
            </p:sp>
            <p:sp>
              <p:nvSpPr>
                <p:cNvPr id="3127" name="Line 87"/>
                <p:cNvSpPr>
                  <a:spLocks noChangeShapeType="1"/>
                </p:cNvSpPr>
                <p:nvPr/>
              </p:nvSpPr>
              <p:spPr bwMode="auto">
                <a:xfrm flipH="1">
                  <a:off x="8158163" y="3479800"/>
                  <a:ext cx="555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28" name="Line 88"/>
                <p:cNvSpPr>
                  <a:spLocks noChangeShapeType="1"/>
                </p:cNvSpPr>
                <p:nvPr/>
              </p:nvSpPr>
              <p:spPr bwMode="auto">
                <a:xfrm>
                  <a:off x="2419351" y="2147888"/>
                  <a:ext cx="555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CA"/>
                </a:p>
              </p:txBody>
            </p:sp>
            <p:sp>
              <p:nvSpPr>
                <p:cNvPr id="3129" name="Rectangle 89"/>
                <p:cNvSpPr>
                  <a:spLocks noChangeArrowheads="1"/>
                </p:cNvSpPr>
                <p:nvPr/>
              </p:nvSpPr>
              <p:spPr bwMode="auto">
                <a:xfrm>
                  <a:off x="2112111" y="2089273"/>
                  <a:ext cx="269304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200" b="0" i="0" u="none" strike="noStrike" cap="none" normalizeH="0" baseline="0" dirty="0">
                      <a:ln>
                        <a:noFill/>
                      </a:ln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0.10</a:t>
                  </a:r>
                </a:p>
              </p:txBody>
            </p:sp>
            <p:sp>
              <p:nvSpPr>
                <p:cNvPr id="91" name="TextBox 90"/>
                <p:cNvSpPr txBox="1"/>
                <p:nvPr/>
              </p:nvSpPr>
              <p:spPr>
                <a:xfrm>
                  <a:off x="7533719" y="2043106"/>
                  <a:ext cx="57060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Si</a:t>
                  </a:r>
                </a:p>
              </p:txBody>
            </p:sp>
            <p:cxnSp>
              <p:nvCxnSpPr>
                <p:cNvPr id="92" name="Straight Arrow Connector 91"/>
                <p:cNvCxnSpPr/>
                <p:nvPr/>
              </p:nvCxnSpPr>
              <p:spPr>
                <a:xfrm>
                  <a:off x="7786723" y="2181606"/>
                  <a:ext cx="282797" cy="36866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" name="TextBox 94"/>
                <p:cNvSpPr txBox="1"/>
                <p:nvPr/>
              </p:nvSpPr>
              <p:spPr>
                <a:xfrm>
                  <a:off x="7291309" y="3681046"/>
                  <a:ext cx="57060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Mg</a:t>
                  </a:r>
                </a:p>
              </p:txBody>
            </p:sp>
            <p:cxnSp>
              <p:nvCxnSpPr>
                <p:cNvPr id="96" name="Straight Arrow Connector 95"/>
                <p:cNvCxnSpPr/>
                <p:nvPr/>
              </p:nvCxnSpPr>
              <p:spPr>
                <a:xfrm>
                  <a:off x="7637464" y="3819545"/>
                  <a:ext cx="234449" cy="85138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" name="TextBox 99"/>
                <p:cNvSpPr txBox="1"/>
                <p:nvPr/>
              </p:nvSpPr>
              <p:spPr>
                <a:xfrm>
                  <a:off x="6560689" y="4059051"/>
                  <a:ext cx="57060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Fe</a:t>
                  </a:r>
                </a:p>
              </p:txBody>
            </p:sp>
            <p:cxnSp>
              <p:nvCxnSpPr>
                <p:cNvPr id="101" name="Straight Arrow Connector 100"/>
                <p:cNvCxnSpPr>
                  <a:stCxn id="100" idx="2"/>
                  <a:endCxn id="8" idx="15"/>
                </p:cNvCxnSpPr>
                <p:nvPr/>
              </p:nvCxnSpPr>
              <p:spPr>
                <a:xfrm>
                  <a:off x="6845991" y="4336050"/>
                  <a:ext cx="124064" cy="282425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5" name="TextBox 104"/>
                <p:cNvSpPr txBox="1"/>
                <p:nvPr/>
              </p:nvSpPr>
              <p:spPr>
                <a:xfrm>
                  <a:off x="7754509" y="4092514"/>
                  <a:ext cx="57060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Cu</a:t>
                  </a:r>
                </a:p>
              </p:txBody>
            </p:sp>
            <p:cxnSp>
              <p:nvCxnSpPr>
                <p:cNvPr id="106" name="Straight Arrow Connector 105"/>
                <p:cNvCxnSpPr/>
                <p:nvPr/>
              </p:nvCxnSpPr>
              <p:spPr>
                <a:xfrm>
                  <a:off x="8038255" y="4205844"/>
                  <a:ext cx="124064" cy="282425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0" name="TextBox 109"/>
                <p:cNvSpPr txBox="1"/>
                <p:nvPr/>
              </p:nvSpPr>
              <p:spPr>
                <a:xfrm>
                  <a:off x="2396536" y="896578"/>
                  <a:ext cx="2916827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Al-0.4Si-0.49Mg-0.01Cu-0.16Fe-0.029Mn</a:t>
                  </a:r>
                  <a:endPara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7" name="TextBox 96"/>
              <p:cNvSpPr txBox="1"/>
              <p:nvPr/>
            </p:nvSpPr>
            <p:spPr>
              <a:xfrm>
                <a:off x="7550364" y="924319"/>
                <a:ext cx="56003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</p:grpSp>
        <p:sp>
          <p:nvSpPr>
            <p:cNvPr id="98" name="Rectangle 89"/>
            <p:cNvSpPr>
              <a:spLocks noChangeArrowheads="1"/>
            </p:cNvSpPr>
            <p:nvPr/>
          </p:nvSpPr>
          <p:spPr bwMode="auto">
            <a:xfrm>
              <a:off x="2107889" y="795491"/>
              <a:ext cx="26930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0.15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2315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853636" y="762000"/>
            <a:ext cx="6517897" cy="4471532"/>
            <a:chOff x="1853636" y="762000"/>
            <a:chExt cx="6517897" cy="4471532"/>
          </a:xfrm>
        </p:grpSpPr>
        <p:grpSp>
          <p:nvGrpSpPr>
            <p:cNvPr id="2" name="Group 1"/>
            <p:cNvGrpSpPr/>
            <p:nvPr/>
          </p:nvGrpSpPr>
          <p:grpSpPr>
            <a:xfrm>
              <a:off x="1853636" y="762000"/>
              <a:ext cx="6517897" cy="4471532"/>
              <a:chOff x="1853636" y="762000"/>
              <a:chExt cx="6517897" cy="4471532"/>
            </a:xfrm>
          </p:grpSpPr>
          <p:sp>
            <p:nvSpPr>
              <p:cNvPr id="7" name="Line 7"/>
              <p:cNvSpPr>
                <a:spLocks noChangeShapeType="1"/>
              </p:cNvSpPr>
              <p:nvPr/>
            </p:nvSpPr>
            <p:spPr bwMode="auto">
              <a:xfrm flipV="1">
                <a:off x="2419351" y="811213"/>
                <a:ext cx="0" cy="3998913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8" name="Line 8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57943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9" name="Line 9"/>
              <p:cNvSpPr>
                <a:spLocks noChangeShapeType="1"/>
              </p:cNvSpPr>
              <p:nvPr/>
            </p:nvSpPr>
            <p:spPr bwMode="auto">
              <a:xfrm>
                <a:off x="2419351" y="4810125"/>
                <a:ext cx="57943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" name="Line 10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0" cy="399891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" name="Line 11"/>
              <p:cNvSpPr>
                <a:spLocks noChangeShapeType="1"/>
              </p:cNvSpPr>
              <p:nvPr/>
            </p:nvSpPr>
            <p:spPr bwMode="auto">
              <a:xfrm>
                <a:off x="8213726" y="811213"/>
                <a:ext cx="0" cy="399891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4" name="Rectangle 15"/>
              <p:cNvSpPr>
                <a:spLocks noChangeArrowheads="1"/>
              </p:cNvSpPr>
              <p:nvPr/>
            </p:nvSpPr>
            <p:spPr bwMode="auto">
              <a:xfrm>
                <a:off x="4657726" y="5018088"/>
                <a:ext cx="169270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US" sz="1400" b="1" dirty="0">
                    <a:latin typeface="Times New Roman" panose="02020603050405020304" pitchFamily="18" charset="0"/>
                  </a:rPr>
                  <a:t>Mass percent</a:t>
                </a:r>
                <a:r>
                  <a:rPr kumimoji="0" lang="en-US" altLang="en-US" sz="1400" b="1" i="0" u="none" strike="noStrike" cap="none" normalizeH="0" baseline="0" dirty="0">
                    <a:ln>
                      <a:noFill/>
                    </a:ln>
                    <a:effectLst/>
                    <a:latin typeface="Times New Roman" panose="02020603050405020304" pitchFamily="18" charset="0"/>
                  </a:rPr>
                  <a:t> of Solid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effectLst/>
                </a:endParaRPr>
              </a:p>
            </p:txBody>
          </p:sp>
          <p:sp>
            <p:nvSpPr>
              <p:cNvPr id="15" name="Rectangle 16"/>
              <p:cNvSpPr>
                <a:spLocks noChangeArrowheads="1"/>
              </p:cNvSpPr>
              <p:nvPr/>
            </p:nvSpPr>
            <p:spPr bwMode="auto">
              <a:xfrm rot="16200000">
                <a:off x="1326825" y="2622778"/>
                <a:ext cx="1269065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400" b="1" i="0" u="none" strike="noStrike" cap="none" normalizeH="0" baseline="0" dirty="0">
                    <a:ln>
                      <a:noFill/>
                    </a:ln>
                    <a:effectLst/>
                    <a:latin typeface="Times New Roman" panose="02020603050405020304" pitchFamily="18" charset="0"/>
                  </a:rPr>
                  <a:t>Temperature, ᵒC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effectLst/>
                </a:endParaRPr>
              </a:p>
            </p:txBody>
          </p:sp>
          <p:sp>
            <p:nvSpPr>
              <p:cNvPr id="16" name="Line 17"/>
              <p:cNvSpPr>
                <a:spLocks noChangeShapeType="1"/>
              </p:cNvSpPr>
              <p:nvPr/>
            </p:nvSpPr>
            <p:spPr bwMode="auto">
              <a:xfrm flipV="1">
                <a:off x="2419351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7" name="Line 18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8" name="Line 19"/>
              <p:cNvSpPr>
                <a:spLocks noChangeShapeType="1"/>
              </p:cNvSpPr>
              <p:nvPr/>
            </p:nvSpPr>
            <p:spPr bwMode="auto">
              <a:xfrm flipV="1">
                <a:off x="2995613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9" name="Line 20"/>
              <p:cNvSpPr>
                <a:spLocks noChangeShapeType="1"/>
              </p:cNvSpPr>
              <p:nvPr/>
            </p:nvSpPr>
            <p:spPr bwMode="auto">
              <a:xfrm>
                <a:off x="2995613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0" name="Line 21"/>
              <p:cNvSpPr>
                <a:spLocks noChangeShapeType="1"/>
              </p:cNvSpPr>
              <p:nvPr/>
            </p:nvSpPr>
            <p:spPr bwMode="auto">
              <a:xfrm flipV="1">
                <a:off x="3578226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1" name="Line 22"/>
              <p:cNvSpPr>
                <a:spLocks noChangeShapeType="1"/>
              </p:cNvSpPr>
              <p:nvPr/>
            </p:nvSpPr>
            <p:spPr bwMode="auto">
              <a:xfrm>
                <a:off x="3578226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2" name="Line 23"/>
              <p:cNvSpPr>
                <a:spLocks noChangeShapeType="1"/>
              </p:cNvSpPr>
              <p:nvPr/>
            </p:nvSpPr>
            <p:spPr bwMode="auto">
              <a:xfrm flipV="1">
                <a:off x="4154488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3" name="Line 24"/>
              <p:cNvSpPr>
                <a:spLocks noChangeShapeType="1"/>
              </p:cNvSpPr>
              <p:nvPr/>
            </p:nvSpPr>
            <p:spPr bwMode="auto">
              <a:xfrm>
                <a:off x="4154488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4" name="Line 25"/>
              <p:cNvSpPr>
                <a:spLocks noChangeShapeType="1"/>
              </p:cNvSpPr>
              <p:nvPr/>
            </p:nvSpPr>
            <p:spPr bwMode="auto">
              <a:xfrm flipV="1">
                <a:off x="4737101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5" name="Line 26"/>
              <p:cNvSpPr>
                <a:spLocks noChangeShapeType="1"/>
              </p:cNvSpPr>
              <p:nvPr/>
            </p:nvSpPr>
            <p:spPr bwMode="auto">
              <a:xfrm>
                <a:off x="4737101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6" name="Line 27"/>
              <p:cNvSpPr>
                <a:spLocks noChangeShapeType="1"/>
              </p:cNvSpPr>
              <p:nvPr/>
            </p:nvSpPr>
            <p:spPr bwMode="auto">
              <a:xfrm flipV="1">
                <a:off x="5313363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7" name="Line 28"/>
              <p:cNvSpPr>
                <a:spLocks noChangeShapeType="1"/>
              </p:cNvSpPr>
              <p:nvPr/>
            </p:nvSpPr>
            <p:spPr bwMode="auto">
              <a:xfrm>
                <a:off x="5313363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8" name="Line 29"/>
              <p:cNvSpPr>
                <a:spLocks noChangeShapeType="1"/>
              </p:cNvSpPr>
              <p:nvPr/>
            </p:nvSpPr>
            <p:spPr bwMode="auto">
              <a:xfrm flipV="1">
                <a:off x="5895976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9" name="Line 30"/>
              <p:cNvSpPr>
                <a:spLocks noChangeShapeType="1"/>
              </p:cNvSpPr>
              <p:nvPr/>
            </p:nvSpPr>
            <p:spPr bwMode="auto">
              <a:xfrm>
                <a:off x="5895976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30" name="Line 31"/>
              <p:cNvSpPr>
                <a:spLocks noChangeShapeType="1"/>
              </p:cNvSpPr>
              <p:nvPr/>
            </p:nvSpPr>
            <p:spPr bwMode="auto">
              <a:xfrm flipV="1">
                <a:off x="6472238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31" name="Line 32"/>
              <p:cNvSpPr>
                <a:spLocks noChangeShapeType="1"/>
              </p:cNvSpPr>
              <p:nvPr/>
            </p:nvSpPr>
            <p:spPr bwMode="auto">
              <a:xfrm>
                <a:off x="6472238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4" name="Line 33"/>
              <p:cNvSpPr>
                <a:spLocks noChangeShapeType="1"/>
              </p:cNvSpPr>
              <p:nvPr/>
            </p:nvSpPr>
            <p:spPr bwMode="auto">
              <a:xfrm flipV="1">
                <a:off x="7054851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5" name="Line 34"/>
              <p:cNvSpPr>
                <a:spLocks noChangeShapeType="1"/>
              </p:cNvSpPr>
              <p:nvPr/>
            </p:nvSpPr>
            <p:spPr bwMode="auto">
              <a:xfrm>
                <a:off x="7054851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6" name="Line 35"/>
              <p:cNvSpPr>
                <a:spLocks noChangeShapeType="1"/>
              </p:cNvSpPr>
              <p:nvPr/>
            </p:nvSpPr>
            <p:spPr bwMode="auto">
              <a:xfrm flipV="1">
                <a:off x="7631113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7" name="Line 36"/>
              <p:cNvSpPr>
                <a:spLocks noChangeShapeType="1"/>
              </p:cNvSpPr>
              <p:nvPr/>
            </p:nvSpPr>
            <p:spPr bwMode="auto">
              <a:xfrm>
                <a:off x="7631113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8" name="Line 37"/>
              <p:cNvSpPr>
                <a:spLocks noChangeShapeType="1"/>
              </p:cNvSpPr>
              <p:nvPr/>
            </p:nvSpPr>
            <p:spPr bwMode="auto">
              <a:xfrm flipV="1">
                <a:off x="8213726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9" name="Line 38"/>
              <p:cNvSpPr>
                <a:spLocks noChangeShapeType="1"/>
              </p:cNvSpPr>
              <p:nvPr/>
            </p:nvSpPr>
            <p:spPr bwMode="auto">
              <a:xfrm>
                <a:off x="8213726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0" name="Line 39"/>
              <p:cNvSpPr>
                <a:spLocks noChangeShapeType="1"/>
              </p:cNvSpPr>
              <p:nvPr/>
            </p:nvSpPr>
            <p:spPr bwMode="auto">
              <a:xfrm flipV="1">
                <a:off x="2419351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1" name="Rectangle 40"/>
              <p:cNvSpPr>
                <a:spLocks noChangeArrowheads="1"/>
              </p:cNvSpPr>
              <p:nvPr/>
            </p:nvSpPr>
            <p:spPr bwMode="auto">
              <a:xfrm>
                <a:off x="2408238" y="4865688"/>
                <a:ext cx="76944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1032" name="Line 41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3" name="Line 42"/>
              <p:cNvSpPr>
                <a:spLocks noChangeShapeType="1"/>
              </p:cNvSpPr>
              <p:nvPr/>
            </p:nvSpPr>
            <p:spPr bwMode="auto">
              <a:xfrm flipV="1">
                <a:off x="2995613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4" name="Rectangle 43"/>
              <p:cNvSpPr>
                <a:spLocks noChangeArrowheads="1"/>
              </p:cNvSpPr>
              <p:nvPr/>
            </p:nvSpPr>
            <p:spPr bwMode="auto">
              <a:xfrm>
                <a:off x="2944813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</a:p>
            </p:txBody>
          </p:sp>
          <p:sp>
            <p:nvSpPr>
              <p:cNvPr id="1035" name="Line 44"/>
              <p:cNvSpPr>
                <a:spLocks noChangeShapeType="1"/>
              </p:cNvSpPr>
              <p:nvPr/>
            </p:nvSpPr>
            <p:spPr bwMode="auto">
              <a:xfrm>
                <a:off x="2995613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7" name="Line 45"/>
              <p:cNvSpPr>
                <a:spLocks noChangeShapeType="1"/>
              </p:cNvSpPr>
              <p:nvPr/>
            </p:nvSpPr>
            <p:spPr bwMode="auto">
              <a:xfrm flipV="1">
                <a:off x="3578226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8" name="Rectangle 46"/>
              <p:cNvSpPr>
                <a:spLocks noChangeArrowheads="1"/>
              </p:cNvSpPr>
              <p:nvPr/>
            </p:nvSpPr>
            <p:spPr bwMode="auto">
              <a:xfrm>
                <a:off x="3527426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</a:p>
            </p:txBody>
          </p:sp>
          <p:sp>
            <p:nvSpPr>
              <p:cNvPr id="1039" name="Line 47"/>
              <p:cNvSpPr>
                <a:spLocks noChangeShapeType="1"/>
              </p:cNvSpPr>
              <p:nvPr/>
            </p:nvSpPr>
            <p:spPr bwMode="auto">
              <a:xfrm>
                <a:off x="3578226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0" name="Line 48"/>
              <p:cNvSpPr>
                <a:spLocks noChangeShapeType="1"/>
              </p:cNvSpPr>
              <p:nvPr/>
            </p:nvSpPr>
            <p:spPr bwMode="auto">
              <a:xfrm flipV="1">
                <a:off x="4154488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1" name="Rectangle 49"/>
              <p:cNvSpPr>
                <a:spLocks noChangeArrowheads="1"/>
              </p:cNvSpPr>
              <p:nvPr/>
            </p:nvSpPr>
            <p:spPr bwMode="auto">
              <a:xfrm>
                <a:off x="4103688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</a:t>
                </a:r>
              </a:p>
            </p:txBody>
          </p:sp>
          <p:sp>
            <p:nvSpPr>
              <p:cNvPr id="1042" name="Line 50"/>
              <p:cNvSpPr>
                <a:spLocks noChangeShapeType="1"/>
              </p:cNvSpPr>
              <p:nvPr/>
            </p:nvSpPr>
            <p:spPr bwMode="auto">
              <a:xfrm>
                <a:off x="4154488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3" name="Line 51"/>
              <p:cNvSpPr>
                <a:spLocks noChangeShapeType="1"/>
              </p:cNvSpPr>
              <p:nvPr/>
            </p:nvSpPr>
            <p:spPr bwMode="auto">
              <a:xfrm flipV="1">
                <a:off x="4737101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4" name="Rectangle 52"/>
              <p:cNvSpPr>
                <a:spLocks noChangeArrowheads="1"/>
              </p:cNvSpPr>
              <p:nvPr/>
            </p:nvSpPr>
            <p:spPr bwMode="auto">
              <a:xfrm>
                <a:off x="4686301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</a:t>
                </a:r>
              </a:p>
            </p:txBody>
          </p:sp>
          <p:sp>
            <p:nvSpPr>
              <p:cNvPr id="1045" name="Line 53"/>
              <p:cNvSpPr>
                <a:spLocks noChangeShapeType="1"/>
              </p:cNvSpPr>
              <p:nvPr/>
            </p:nvSpPr>
            <p:spPr bwMode="auto">
              <a:xfrm>
                <a:off x="4737101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6" name="Line 54"/>
              <p:cNvSpPr>
                <a:spLocks noChangeShapeType="1"/>
              </p:cNvSpPr>
              <p:nvPr/>
            </p:nvSpPr>
            <p:spPr bwMode="auto">
              <a:xfrm flipV="1">
                <a:off x="5313363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7" name="Rectangle 55"/>
              <p:cNvSpPr>
                <a:spLocks noChangeArrowheads="1"/>
              </p:cNvSpPr>
              <p:nvPr/>
            </p:nvSpPr>
            <p:spPr bwMode="auto">
              <a:xfrm>
                <a:off x="5262563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</a:t>
                </a:r>
              </a:p>
            </p:txBody>
          </p:sp>
          <p:sp>
            <p:nvSpPr>
              <p:cNvPr id="1048" name="Line 56"/>
              <p:cNvSpPr>
                <a:spLocks noChangeShapeType="1"/>
              </p:cNvSpPr>
              <p:nvPr/>
            </p:nvSpPr>
            <p:spPr bwMode="auto">
              <a:xfrm>
                <a:off x="5313363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9" name="Line 57"/>
              <p:cNvSpPr>
                <a:spLocks noChangeShapeType="1"/>
              </p:cNvSpPr>
              <p:nvPr/>
            </p:nvSpPr>
            <p:spPr bwMode="auto">
              <a:xfrm flipV="1">
                <a:off x="5895976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0" name="Rectangle 58"/>
              <p:cNvSpPr>
                <a:spLocks noChangeArrowheads="1"/>
              </p:cNvSpPr>
              <p:nvPr/>
            </p:nvSpPr>
            <p:spPr bwMode="auto">
              <a:xfrm>
                <a:off x="5845176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60</a:t>
                </a:r>
              </a:p>
            </p:txBody>
          </p:sp>
          <p:sp>
            <p:nvSpPr>
              <p:cNvPr id="1051" name="Line 59"/>
              <p:cNvSpPr>
                <a:spLocks noChangeShapeType="1"/>
              </p:cNvSpPr>
              <p:nvPr/>
            </p:nvSpPr>
            <p:spPr bwMode="auto">
              <a:xfrm>
                <a:off x="5895976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2" name="Line 60"/>
              <p:cNvSpPr>
                <a:spLocks noChangeShapeType="1"/>
              </p:cNvSpPr>
              <p:nvPr/>
            </p:nvSpPr>
            <p:spPr bwMode="auto">
              <a:xfrm flipV="1">
                <a:off x="6472238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3" name="Rectangle 61"/>
              <p:cNvSpPr>
                <a:spLocks noChangeArrowheads="1"/>
              </p:cNvSpPr>
              <p:nvPr/>
            </p:nvSpPr>
            <p:spPr bwMode="auto">
              <a:xfrm>
                <a:off x="6421438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70</a:t>
                </a:r>
              </a:p>
            </p:txBody>
          </p:sp>
          <p:sp>
            <p:nvSpPr>
              <p:cNvPr id="1054" name="Line 62"/>
              <p:cNvSpPr>
                <a:spLocks noChangeShapeType="1"/>
              </p:cNvSpPr>
              <p:nvPr/>
            </p:nvSpPr>
            <p:spPr bwMode="auto">
              <a:xfrm>
                <a:off x="6472238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5" name="Line 63"/>
              <p:cNvSpPr>
                <a:spLocks noChangeShapeType="1"/>
              </p:cNvSpPr>
              <p:nvPr/>
            </p:nvSpPr>
            <p:spPr bwMode="auto">
              <a:xfrm flipV="1">
                <a:off x="7054851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6" name="Rectangle 64"/>
              <p:cNvSpPr>
                <a:spLocks noChangeArrowheads="1"/>
              </p:cNvSpPr>
              <p:nvPr/>
            </p:nvSpPr>
            <p:spPr bwMode="auto">
              <a:xfrm>
                <a:off x="7004051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80</a:t>
                </a:r>
              </a:p>
            </p:txBody>
          </p:sp>
          <p:sp>
            <p:nvSpPr>
              <p:cNvPr id="1057" name="Line 65"/>
              <p:cNvSpPr>
                <a:spLocks noChangeShapeType="1"/>
              </p:cNvSpPr>
              <p:nvPr/>
            </p:nvSpPr>
            <p:spPr bwMode="auto">
              <a:xfrm>
                <a:off x="7054851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8" name="Line 66"/>
              <p:cNvSpPr>
                <a:spLocks noChangeShapeType="1"/>
              </p:cNvSpPr>
              <p:nvPr/>
            </p:nvSpPr>
            <p:spPr bwMode="auto">
              <a:xfrm flipV="1">
                <a:off x="7631113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9" name="Rectangle 67"/>
              <p:cNvSpPr>
                <a:spLocks noChangeArrowheads="1"/>
              </p:cNvSpPr>
              <p:nvPr/>
            </p:nvSpPr>
            <p:spPr bwMode="auto">
              <a:xfrm>
                <a:off x="7580313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90</a:t>
                </a:r>
              </a:p>
            </p:txBody>
          </p:sp>
          <p:sp>
            <p:nvSpPr>
              <p:cNvPr id="1060" name="Line 68"/>
              <p:cNvSpPr>
                <a:spLocks noChangeShapeType="1"/>
              </p:cNvSpPr>
              <p:nvPr/>
            </p:nvSpPr>
            <p:spPr bwMode="auto">
              <a:xfrm>
                <a:off x="7631113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1" name="Line 69"/>
              <p:cNvSpPr>
                <a:spLocks noChangeShapeType="1"/>
              </p:cNvSpPr>
              <p:nvPr/>
            </p:nvSpPr>
            <p:spPr bwMode="auto">
              <a:xfrm flipV="1">
                <a:off x="8213726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2" name="Rectangle 70"/>
              <p:cNvSpPr>
                <a:spLocks noChangeArrowheads="1"/>
              </p:cNvSpPr>
              <p:nvPr/>
            </p:nvSpPr>
            <p:spPr bwMode="auto">
              <a:xfrm>
                <a:off x="8140701" y="4865688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100</a:t>
                </a:r>
              </a:p>
            </p:txBody>
          </p:sp>
          <p:sp>
            <p:nvSpPr>
              <p:cNvPr id="1063" name="Line 71"/>
              <p:cNvSpPr>
                <a:spLocks noChangeShapeType="1"/>
              </p:cNvSpPr>
              <p:nvPr/>
            </p:nvSpPr>
            <p:spPr bwMode="auto">
              <a:xfrm>
                <a:off x="8213726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4" name="Line 72"/>
              <p:cNvSpPr>
                <a:spLocks noChangeShapeType="1"/>
              </p:cNvSpPr>
              <p:nvPr/>
            </p:nvSpPr>
            <p:spPr bwMode="auto">
              <a:xfrm>
                <a:off x="2419351" y="4810125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5" name="Line 73"/>
              <p:cNvSpPr>
                <a:spLocks noChangeShapeType="1"/>
              </p:cNvSpPr>
              <p:nvPr/>
            </p:nvSpPr>
            <p:spPr bwMode="auto">
              <a:xfrm flipH="1">
                <a:off x="8185151" y="4810125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6" name="Line 74"/>
              <p:cNvSpPr>
                <a:spLocks noChangeShapeType="1"/>
              </p:cNvSpPr>
              <p:nvPr/>
            </p:nvSpPr>
            <p:spPr bwMode="auto">
              <a:xfrm>
                <a:off x="2419351" y="431323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7" name="Line 75"/>
              <p:cNvSpPr>
                <a:spLocks noChangeShapeType="1"/>
              </p:cNvSpPr>
              <p:nvPr/>
            </p:nvSpPr>
            <p:spPr bwMode="auto">
              <a:xfrm flipH="1">
                <a:off x="8185151" y="431323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8" name="Line 76"/>
              <p:cNvSpPr>
                <a:spLocks noChangeShapeType="1"/>
              </p:cNvSpPr>
              <p:nvPr/>
            </p:nvSpPr>
            <p:spPr bwMode="auto">
              <a:xfrm>
                <a:off x="2419351" y="381158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9" name="Line 77"/>
              <p:cNvSpPr>
                <a:spLocks noChangeShapeType="1"/>
              </p:cNvSpPr>
              <p:nvPr/>
            </p:nvSpPr>
            <p:spPr bwMode="auto">
              <a:xfrm flipH="1">
                <a:off x="8185151" y="381158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0" name="Line 78"/>
              <p:cNvSpPr>
                <a:spLocks noChangeShapeType="1"/>
              </p:cNvSpPr>
              <p:nvPr/>
            </p:nvSpPr>
            <p:spPr bwMode="auto">
              <a:xfrm>
                <a:off x="2419351" y="331628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1" name="Line 79"/>
              <p:cNvSpPr>
                <a:spLocks noChangeShapeType="1"/>
              </p:cNvSpPr>
              <p:nvPr/>
            </p:nvSpPr>
            <p:spPr bwMode="auto">
              <a:xfrm flipH="1">
                <a:off x="8185151" y="331628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2" name="Line 80"/>
              <p:cNvSpPr>
                <a:spLocks noChangeShapeType="1"/>
              </p:cNvSpPr>
              <p:nvPr/>
            </p:nvSpPr>
            <p:spPr bwMode="auto">
              <a:xfrm>
                <a:off x="2419351" y="281305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3" name="Line 81"/>
              <p:cNvSpPr>
                <a:spLocks noChangeShapeType="1"/>
              </p:cNvSpPr>
              <p:nvPr/>
            </p:nvSpPr>
            <p:spPr bwMode="auto">
              <a:xfrm flipH="1">
                <a:off x="8185151" y="281305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4" name="Line 82"/>
              <p:cNvSpPr>
                <a:spLocks noChangeShapeType="1"/>
              </p:cNvSpPr>
              <p:nvPr/>
            </p:nvSpPr>
            <p:spPr bwMode="auto">
              <a:xfrm>
                <a:off x="2419351" y="231140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5" name="Line 83"/>
              <p:cNvSpPr>
                <a:spLocks noChangeShapeType="1"/>
              </p:cNvSpPr>
              <p:nvPr/>
            </p:nvSpPr>
            <p:spPr bwMode="auto">
              <a:xfrm flipH="1">
                <a:off x="8185151" y="231140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6" name="Line 84"/>
              <p:cNvSpPr>
                <a:spLocks noChangeShapeType="1"/>
              </p:cNvSpPr>
              <p:nvPr/>
            </p:nvSpPr>
            <p:spPr bwMode="auto">
              <a:xfrm>
                <a:off x="2419351" y="181610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7" name="Line 85"/>
              <p:cNvSpPr>
                <a:spLocks noChangeShapeType="1"/>
              </p:cNvSpPr>
              <p:nvPr/>
            </p:nvSpPr>
            <p:spPr bwMode="auto">
              <a:xfrm flipH="1">
                <a:off x="8185151" y="181610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8" name="Line 86"/>
              <p:cNvSpPr>
                <a:spLocks noChangeShapeType="1"/>
              </p:cNvSpPr>
              <p:nvPr/>
            </p:nvSpPr>
            <p:spPr bwMode="auto">
              <a:xfrm>
                <a:off x="2419351" y="131445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9" name="Line 87"/>
              <p:cNvSpPr>
                <a:spLocks noChangeShapeType="1"/>
              </p:cNvSpPr>
              <p:nvPr/>
            </p:nvSpPr>
            <p:spPr bwMode="auto">
              <a:xfrm flipH="1">
                <a:off x="8185151" y="131445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0" name="Line 88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1" name="Line 89"/>
              <p:cNvSpPr>
                <a:spLocks noChangeShapeType="1"/>
              </p:cNvSpPr>
              <p:nvPr/>
            </p:nvSpPr>
            <p:spPr bwMode="auto">
              <a:xfrm flipH="1">
                <a:off x="8185151" y="811213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2" name="Line 90"/>
              <p:cNvSpPr>
                <a:spLocks noChangeShapeType="1"/>
              </p:cNvSpPr>
              <p:nvPr/>
            </p:nvSpPr>
            <p:spPr bwMode="auto">
              <a:xfrm>
                <a:off x="2419351" y="4810125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3" name="Rectangle 91"/>
              <p:cNvSpPr>
                <a:spLocks noChangeArrowheads="1"/>
              </p:cNvSpPr>
              <p:nvPr/>
            </p:nvSpPr>
            <p:spPr bwMode="auto">
              <a:xfrm>
                <a:off x="2181226" y="473075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500</a:t>
                </a:r>
              </a:p>
            </p:txBody>
          </p:sp>
          <p:sp>
            <p:nvSpPr>
              <p:cNvPr id="1084" name="Line 92"/>
              <p:cNvSpPr>
                <a:spLocks noChangeShapeType="1"/>
              </p:cNvSpPr>
              <p:nvPr/>
            </p:nvSpPr>
            <p:spPr bwMode="auto">
              <a:xfrm flipH="1">
                <a:off x="8158163" y="4810125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5" name="Line 93"/>
              <p:cNvSpPr>
                <a:spLocks noChangeShapeType="1"/>
              </p:cNvSpPr>
              <p:nvPr/>
            </p:nvSpPr>
            <p:spPr bwMode="auto">
              <a:xfrm>
                <a:off x="2419351" y="431323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6" name="Rectangle 94"/>
              <p:cNvSpPr>
                <a:spLocks noChangeArrowheads="1"/>
              </p:cNvSpPr>
              <p:nvPr/>
            </p:nvSpPr>
            <p:spPr bwMode="auto">
              <a:xfrm>
                <a:off x="2181226" y="4262438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525</a:t>
                </a:r>
              </a:p>
            </p:txBody>
          </p:sp>
          <p:sp>
            <p:nvSpPr>
              <p:cNvPr id="1087" name="Line 95"/>
              <p:cNvSpPr>
                <a:spLocks noChangeShapeType="1"/>
              </p:cNvSpPr>
              <p:nvPr/>
            </p:nvSpPr>
            <p:spPr bwMode="auto">
              <a:xfrm flipH="1">
                <a:off x="8158163" y="431323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8" name="Line 96"/>
              <p:cNvSpPr>
                <a:spLocks noChangeShapeType="1"/>
              </p:cNvSpPr>
              <p:nvPr/>
            </p:nvSpPr>
            <p:spPr bwMode="auto">
              <a:xfrm>
                <a:off x="2419351" y="381158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9" name="Rectangle 97"/>
              <p:cNvSpPr>
                <a:spLocks noChangeArrowheads="1"/>
              </p:cNvSpPr>
              <p:nvPr/>
            </p:nvSpPr>
            <p:spPr bwMode="auto">
              <a:xfrm>
                <a:off x="2181226" y="3760788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550</a:t>
                </a:r>
              </a:p>
            </p:txBody>
          </p:sp>
          <p:sp>
            <p:nvSpPr>
              <p:cNvPr id="1090" name="Line 98"/>
              <p:cNvSpPr>
                <a:spLocks noChangeShapeType="1"/>
              </p:cNvSpPr>
              <p:nvPr/>
            </p:nvSpPr>
            <p:spPr bwMode="auto">
              <a:xfrm flipH="1">
                <a:off x="8158163" y="381158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1" name="Line 99"/>
              <p:cNvSpPr>
                <a:spLocks noChangeShapeType="1"/>
              </p:cNvSpPr>
              <p:nvPr/>
            </p:nvSpPr>
            <p:spPr bwMode="auto">
              <a:xfrm>
                <a:off x="2419351" y="331628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2" name="Rectangle 100"/>
              <p:cNvSpPr>
                <a:spLocks noChangeArrowheads="1"/>
              </p:cNvSpPr>
              <p:nvPr/>
            </p:nvSpPr>
            <p:spPr bwMode="auto">
              <a:xfrm>
                <a:off x="2181226" y="3265488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575</a:t>
                </a:r>
              </a:p>
            </p:txBody>
          </p:sp>
          <p:sp>
            <p:nvSpPr>
              <p:cNvPr id="1093" name="Line 101"/>
              <p:cNvSpPr>
                <a:spLocks noChangeShapeType="1"/>
              </p:cNvSpPr>
              <p:nvPr/>
            </p:nvSpPr>
            <p:spPr bwMode="auto">
              <a:xfrm flipH="1">
                <a:off x="8158163" y="331628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4" name="Line 102"/>
              <p:cNvSpPr>
                <a:spLocks noChangeShapeType="1"/>
              </p:cNvSpPr>
              <p:nvPr/>
            </p:nvSpPr>
            <p:spPr bwMode="auto">
              <a:xfrm>
                <a:off x="2419351" y="281305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5" name="Rectangle 103"/>
              <p:cNvSpPr>
                <a:spLocks noChangeArrowheads="1"/>
              </p:cNvSpPr>
              <p:nvPr/>
            </p:nvSpPr>
            <p:spPr bwMode="auto">
              <a:xfrm>
                <a:off x="2181226" y="276225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600</a:t>
                </a:r>
              </a:p>
            </p:txBody>
          </p:sp>
          <p:sp>
            <p:nvSpPr>
              <p:cNvPr id="1096" name="Line 104"/>
              <p:cNvSpPr>
                <a:spLocks noChangeShapeType="1"/>
              </p:cNvSpPr>
              <p:nvPr/>
            </p:nvSpPr>
            <p:spPr bwMode="auto">
              <a:xfrm flipH="1">
                <a:off x="8158163" y="281305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7" name="Line 105"/>
              <p:cNvSpPr>
                <a:spLocks noChangeShapeType="1"/>
              </p:cNvSpPr>
              <p:nvPr/>
            </p:nvSpPr>
            <p:spPr bwMode="auto">
              <a:xfrm>
                <a:off x="2419351" y="231140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8" name="Rectangle 106"/>
              <p:cNvSpPr>
                <a:spLocks noChangeArrowheads="1"/>
              </p:cNvSpPr>
              <p:nvPr/>
            </p:nvSpPr>
            <p:spPr bwMode="auto">
              <a:xfrm>
                <a:off x="2181226" y="226060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625</a:t>
                </a:r>
              </a:p>
            </p:txBody>
          </p:sp>
          <p:sp>
            <p:nvSpPr>
              <p:cNvPr id="1099" name="Line 107"/>
              <p:cNvSpPr>
                <a:spLocks noChangeShapeType="1"/>
              </p:cNvSpPr>
              <p:nvPr/>
            </p:nvSpPr>
            <p:spPr bwMode="auto">
              <a:xfrm flipH="1">
                <a:off x="8158163" y="231140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00" name="Line 108"/>
              <p:cNvSpPr>
                <a:spLocks noChangeShapeType="1"/>
              </p:cNvSpPr>
              <p:nvPr/>
            </p:nvSpPr>
            <p:spPr bwMode="auto">
              <a:xfrm>
                <a:off x="2419351" y="181610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01" name="Rectangle 109"/>
              <p:cNvSpPr>
                <a:spLocks noChangeArrowheads="1"/>
              </p:cNvSpPr>
              <p:nvPr/>
            </p:nvSpPr>
            <p:spPr bwMode="auto">
              <a:xfrm>
                <a:off x="2181226" y="176530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650</a:t>
                </a:r>
              </a:p>
            </p:txBody>
          </p:sp>
          <p:sp>
            <p:nvSpPr>
              <p:cNvPr id="1102" name="Line 110"/>
              <p:cNvSpPr>
                <a:spLocks noChangeShapeType="1"/>
              </p:cNvSpPr>
              <p:nvPr/>
            </p:nvSpPr>
            <p:spPr bwMode="auto">
              <a:xfrm flipH="1">
                <a:off x="8158163" y="181610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03" name="Line 111"/>
              <p:cNvSpPr>
                <a:spLocks noChangeShapeType="1"/>
              </p:cNvSpPr>
              <p:nvPr/>
            </p:nvSpPr>
            <p:spPr bwMode="auto">
              <a:xfrm>
                <a:off x="2419351" y="131445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04" name="Rectangle 112"/>
              <p:cNvSpPr>
                <a:spLocks noChangeArrowheads="1"/>
              </p:cNvSpPr>
              <p:nvPr/>
            </p:nvSpPr>
            <p:spPr bwMode="auto">
              <a:xfrm>
                <a:off x="2181226" y="126365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675</a:t>
                </a:r>
              </a:p>
            </p:txBody>
          </p:sp>
          <p:sp>
            <p:nvSpPr>
              <p:cNvPr id="1105" name="Line 113"/>
              <p:cNvSpPr>
                <a:spLocks noChangeShapeType="1"/>
              </p:cNvSpPr>
              <p:nvPr/>
            </p:nvSpPr>
            <p:spPr bwMode="auto">
              <a:xfrm flipH="1">
                <a:off x="8158163" y="131445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06" name="Line 114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07" name="Rectangle 115"/>
              <p:cNvSpPr>
                <a:spLocks noChangeArrowheads="1"/>
              </p:cNvSpPr>
              <p:nvPr/>
            </p:nvSpPr>
            <p:spPr bwMode="auto">
              <a:xfrm>
                <a:off x="2181226" y="76200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700</a:t>
                </a: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2589705" y="1448440"/>
                <a:ext cx="76120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fcc_A1</a:t>
                </a:r>
                <a:endPara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2485182" y="942390"/>
                <a:ext cx="76120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Cr</a:t>
                </a:r>
                <a:endPara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19" name="Straight Arrow Connector 118"/>
              <p:cNvCxnSpPr/>
              <p:nvPr/>
            </p:nvCxnSpPr>
            <p:spPr>
              <a:xfrm flipH="1">
                <a:off x="2501902" y="1219389"/>
                <a:ext cx="175606" cy="14963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Arrow Connector 119"/>
              <p:cNvCxnSpPr/>
              <p:nvPr/>
            </p:nvCxnSpPr>
            <p:spPr>
              <a:xfrm flipH="1">
                <a:off x="2492612" y="1571203"/>
                <a:ext cx="175606" cy="14963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TextBox 120"/>
              <p:cNvSpPr txBox="1"/>
              <p:nvPr/>
            </p:nvSpPr>
            <p:spPr>
              <a:xfrm>
                <a:off x="7549056" y="2042772"/>
                <a:ext cx="76120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Fe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</a:p>
            </p:txBody>
          </p:sp>
          <p:cxnSp>
            <p:nvCxnSpPr>
              <p:cNvPr id="122" name="Straight Arrow Connector 121"/>
              <p:cNvCxnSpPr/>
              <p:nvPr/>
            </p:nvCxnSpPr>
            <p:spPr>
              <a:xfrm flipH="1">
                <a:off x="7674059" y="2281649"/>
                <a:ext cx="175606" cy="14963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TextBox 122"/>
              <p:cNvSpPr txBox="1"/>
              <p:nvPr/>
            </p:nvSpPr>
            <p:spPr>
              <a:xfrm>
                <a:off x="6833343" y="2439528"/>
                <a:ext cx="83473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</a:t>
                </a:r>
                <a:r>
                  <a:rPr lang="en-CA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AlFeSi</a:t>
                </a:r>
                <a:endPara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4" name="Straight Arrow Connector 123"/>
              <p:cNvCxnSpPr/>
              <p:nvPr/>
            </p:nvCxnSpPr>
            <p:spPr>
              <a:xfrm flipV="1">
                <a:off x="7519617" y="2571732"/>
                <a:ext cx="229344" cy="2886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Arrow Connector 124"/>
              <p:cNvCxnSpPr/>
              <p:nvPr/>
            </p:nvCxnSpPr>
            <p:spPr>
              <a:xfrm flipV="1">
                <a:off x="7614854" y="2834843"/>
                <a:ext cx="229344" cy="2886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TextBox 125"/>
              <p:cNvSpPr txBox="1"/>
              <p:nvPr/>
            </p:nvSpPr>
            <p:spPr>
              <a:xfrm>
                <a:off x="7260571" y="3264196"/>
                <a:ext cx="83473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Mg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</a:p>
            </p:txBody>
          </p:sp>
          <p:cxnSp>
            <p:nvCxnSpPr>
              <p:cNvPr id="127" name="Straight Arrow Connector 126"/>
              <p:cNvCxnSpPr/>
              <p:nvPr/>
            </p:nvCxnSpPr>
            <p:spPr>
              <a:xfrm flipV="1">
                <a:off x="7765147" y="3361438"/>
                <a:ext cx="229344" cy="2886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Arrow Connector 127"/>
              <p:cNvCxnSpPr/>
              <p:nvPr/>
            </p:nvCxnSpPr>
            <p:spPr>
              <a:xfrm flipV="1">
                <a:off x="7810501" y="3543623"/>
                <a:ext cx="229344" cy="2886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9" name="TextBox 128"/>
              <p:cNvSpPr txBox="1"/>
              <p:nvPr/>
            </p:nvSpPr>
            <p:spPr>
              <a:xfrm>
                <a:off x="6902209" y="3474266"/>
                <a:ext cx="10274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FeMg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130" name="TextBox 129"/>
              <p:cNvSpPr txBox="1"/>
              <p:nvPr/>
            </p:nvSpPr>
            <p:spPr>
              <a:xfrm>
                <a:off x="7623009" y="3891950"/>
                <a:ext cx="5706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</a:p>
            </p:txBody>
          </p:sp>
          <p:sp>
            <p:nvSpPr>
              <p:cNvPr id="131" name="TextBox 130"/>
              <p:cNvSpPr txBox="1"/>
              <p:nvPr/>
            </p:nvSpPr>
            <p:spPr>
              <a:xfrm>
                <a:off x="7742803" y="4092164"/>
                <a:ext cx="47092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6886709" y="2748125"/>
                <a:ext cx="83473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β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</a:t>
                </a:r>
                <a:r>
                  <a:rPr lang="en-CA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AlFeSi</a:t>
                </a:r>
                <a:endPara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4" name="TextBox 133"/>
              <p:cNvSpPr txBox="1"/>
              <p:nvPr/>
            </p:nvSpPr>
            <p:spPr>
              <a:xfrm>
                <a:off x="7393309" y="3685650"/>
                <a:ext cx="76120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Cr</a:t>
                </a:r>
                <a:endPara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5" name="Straight Arrow Connector 134"/>
              <p:cNvCxnSpPr/>
              <p:nvPr/>
            </p:nvCxnSpPr>
            <p:spPr>
              <a:xfrm flipV="1">
                <a:off x="7840105" y="3743752"/>
                <a:ext cx="229344" cy="2886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Arrow Connector 135"/>
              <p:cNvCxnSpPr/>
              <p:nvPr/>
            </p:nvCxnSpPr>
            <p:spPr>
              <a:xfrm flipV="1">
                <a:off x="7882886" y="3951200"/>
                <a:ext cx="229344" cy="2886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Arrow Connector 136"/>
              <p:cNvCxnSpPr/>
              <p:nvPr/>
            </p:nvCxnSpPr>
            <p:spPr>
              <a:xfrm flipV="1">
                <a:off x="7954777" y="4133718"/>
                <a:ext cx="229344" cy="2886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2" name="Freeform 6"/>
              <p:cNvSpPr>
                <a:spLocks/>
              </p:cNvSpPr>
              <p:nvPr/>
            </p:nvSpPr>
            <p:spPr bwMode="auto">
              <a:xfrm>
                <a:off x="2420919" y="812781"/>
                <a:ext cx="5794375" cy="3998913"/>
              </a:xfrm>
              <a:custGeom>
                <a:avLst/>
                <a:gdLst>
                  <a:gd name="T0" fmla="*/ 0 w 1025"/>
                  <a:gd name="T1" fmla="*/ 7 h 709"/>
                  <a:gd name="T2" fmla="*/ 0 w 1025"/>
                  <a:gd name="T3" fmla="*/ 21 h 709"/>
                  <a:gd name="T4" fmla="*/ 0 w 1025"/>
                  <a:gd name="T5" fmla="*/ 35 h 709"/>
                  <a:gd name="T6" fmla="*/ 0 w 1025"/>
                  <a:gd name="T7" fmla="*/ 50 h 709"/>
                  <a:gd name="T8" fmla="*/ 0 w 1025"/>
                  <a:gd name="T9" fmla="*/ 63 h 709"/>
                  <a:gd name="T10" fmla="*/ 1 w 1025"/>
                  <a:gd name="T11" fmla="*/ 71 h 709"/>
                  <a:gd name="T12" fmla="*/ 1 w 1025"/>
                  <a:gd name="T13" fmla="*/ 85 h 709"/>
                  <a:gd name="T14" fmla="*/ 2 w 1025"/>
                  <a:gd name="T15" fmla="*/ 99 h 709"/>
                  <a:gd name="T16" fmla="*/ 3 w 1025"/>
                  <a:gd name="T17" fmla="*/ 113 h 709"/>
                  <a:gd name="T18" fmla="*/ 3 w 1025"/>
                  <a:gd name="T19" fmla="*/ 128 h 709"/>
                  <a:gd name="T20" fmla="*/ 4 w 1025"/>
                  <a:gd name="T21" fmla="*/ 142 h 709"/>
                  <a:gd name="T22" fmla="*/ 4 w 1025"/>
                  <a:gd name="T23" fmla="*/ 156 h 709"/>
                  <a:gd name="T24" fmla="*/ 50 w 1025"/>
                  <a:gd name="T25" fmla="*/ 163 h 709"/>
                  <a:gd name="T26" fmla="*/ 445 w 1025"/>
                  <a:gd name="T27" fmla="*/ 177 h 709"/>
                  <a:gd name="T28" fmla="*/ 633 w 1025"/>
                  <a:gd name="T29" fmla="*/ 191 h 709"/>
                  <a:gd name="T30" fmla="*/ 734 w 1025"/>
                  <a:gd name="T31" fmla="*/ 206 h 709"/>
                  <a:gd name="T32" fmla="*/ 795 w 1025"/>
                  <a:gd name="T33" fmla="*/ 220 h 709"/>
                  <a:gd name="T34" fmla="*/ 836 w 1025"/>
                  <a:gd name="T35" fmla="*/ 234 h 709"/>
                  <a:gd name="T36" fmla="*/ 865 w 1025"/>
                  <a:gd name="T37" fmla="*/ 248 h 709"/>
                  <a:gd name="T38" fmla="*/ 887 w 1025"/>
                  <a:gd name="T39" fmla="*/ 262 h 709"/>
                  <a:gd name="T40" fmla="*/ 897 w 1025"/>
                  <a:gd name="T41" fmla="*/ 269 h 709"/>
                  <a:gd name="T42" fmla="*/ 909 w 1025"/>
                  <a:gd name="T43" fmla="*/ 279 h 709"/>
                  <a:gd name="T44" fmla="*/ 923 w 1025"/>
                  <a:gd name="T45" fmla="*/ 291 h 709"/>
                  <a:gd name="T46" fmla="*/ 937 w 1025"/>
                  <a:gd name="T47" fmla="*/ 305 h 709"/>
                  <a:gd name="T48" fmla="*/ 947 w 1025"/>
                  <a:gd name="T49" fmla="*/ 319 h 709"/>
                  <a:gd name="T50" fmla="*/ 955 w 1025"/>
                  <a:gd name="T51" fmla="*/ 333 h 709"/>
                  <a:gd name="T52" fmla="*/ 961 w 1025"/>
                  <a:gd name="T53" fmla="*/ 344 h 709"/>
                  <a:gd name="T54" fmla="*/ 966 w 1025"/>
                  <a:gd name="T55" fmla="*/ 354 h 709"/>
                  <a:gd name="T56" fmla="*/ 971 w 1025"/>
                  <a:gd name="T57" fmla="*/ 369 h 709"/>
                  <a:gd name="T58" fmla="*/ 976 w 1025"/>
                  <a:gd name="T59" fmla="*/ 383 h 709"/>
                  <a:gd name="T60" fmla="*/ 980 w 1025"/>
                  <a:gd name="T61" fmla="*/ 397 h 709"/>
                  <a:gd name="T62" fmla="*/ 983 w 1025"/>
                  <a:gd name="T63" fmla="*/ 411 h 709"/>
                  <a:gd name="T64" fmla="*/ 986 w 1025"/>
                  <a:gd name="T65" fmla="*/ 425 h 709"/>
                  <a:gd name="T66" fmla="*/ 988 w 1025"/>
                  <a:gd name="T67" fmla="*/ 440 h 709"/>
                  <a:gd name="T68" fmla="*/ 990 w 1025"/>
                  <a:gd name="T69" fmla="*/ 454 h 709"/>
                  <a:gd name="T70" fmla="*/ 992 w 1025"/>
                  <a:gd name="T71" fmla="*/ 461 h 709"/>
                  <a:gd name="T72" fmla="*/ 995 w 1025"/>
                  <a:gd name="T73" fmla="*/ 475 h 709"/>
                  <a:gd name="T74" fmla="*/ 997 w 1025"/>
                  <a:gd name="T75" fmla="*/ 482 h 709"/>
                  <a:gd name="T76" fmla="*/ 999 w 1025"/>
                  <a:gd name="T77" fmla="*/ 491 h 709"/>
                  <a:gd name="T78" fmla="*/ 1002 w 1025"/>
                  <a:gd name="T79" fmla="*/ 503 h 709"/>
                  <a:gd name="T80" fmla="*/ 1004 w 1025"/>
                  <a:gd name="T81" fmla="*/ 518 h 709"/>
                  <a:gd name="T82" fmla="*/ 1006 w 1025"/>
                  <a:gd name="T83" fmla="*/ 532 h 709"/>
                  <a:gd name="T84" fmla="*/ 1007 w 1025"/>
                  <a:gd name="T85" fmla="*/ 546 h 709"/>
                  <a:gd name="T86" fmla="*/ 1009 w 1025"/>
                  <a:gd name="T87" fmla="*/ 553 h 709"/>
                  <a:gd name="T88" fmla="*/ 1014 w 1025"/>
                  <a:gd name="T89" fmla="*/ 567 h 709"/>
                  <a:gd name="T90" fmla="*/ 1016 w 1025"/>
                  <a:gd name="T91" fmla="*/ 574 h 709"/>
                  <a:gd name="T92" fmla="*/ 1019 w 1025"/>
                  <a:gd name="T93" fmla="*/ 588 h 709"/>
                  <a:gd name="T94" fmla="*/ 1020 w 1025"/>
                  <a:gd name="T95" fmla="*/ 596 h 709"/>
                  <a:gd name="T96" fmla="*/ 1021 w 1025"/>
                  <a:gd name="T97" fmla="*/ 610 h 709"/>
                  <a:gd name="T98" fmla="*/ 1022 w 1025"/>
                  <a:gd name="T99" fmla="*/ 624 h 709"/>
                  <a:gd name="T100" fmla="*/ 1022 w 1025"/>
                  <a:gd name="T101" fmla="*/ 638 h 709"/>
                  <a:gd name="T102" fmla="*/ 1022 w 1025"/>
                  <a:gd name="T103" fmla="*/ 652 h 709"/>
                  <a:gd name="T104" fmla="*/ 1023 w 1025"/>
                  <a:gd name="T105" fmla="*/ 666 h 709"/>
                  <a:gd name="T106" fmla="*/ 1025 w 1025"/>
                  <a:gd name="T107" fmla="*/ 70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25" h="709">
                    <a:moveTo>
                      <a:pt x="0" y="0"/>
                    </a:moveTo>
                    <a:lnTo>
                      <a:pt x="0" y="7"/>
                    </a:lnTo>
                    <a:lnTo>
                      <a:pt x="0" y="14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0" y="35"/>
                    </a:lnTo>
                    <a:lnTo>
                      <a:pt x="0" y="43"/>
                    </a:lnTo>
                    <a:lnTo>
                      <a:pt x="0" y="50"/>
                    </a:lnTo>
                    <a:lnTo>
                      <a:pt x="0" y="57"/>
                    </a:lnTo>
                    <a:lnTo>
                      <a:pt x="0" y="63"/>
                    </a:lnTo>
                    <a:lnTo>
                      <a:pt x="0" y="64"/>
                    </a:lnTo>
                    <a:lnTo>
                      <a:pt x="1" y="71"/>
                    </a:lnTo>
                    <a:lnTo>
                      <a:pt x="1" y="78"/>
                    </a:lnTo>
                    <a:lnTo>
                      <a:pt x="1" y="85"/>
                    </a:lnTo>
                    <a:lnTo>
                      <a:pt x="2" y="92"/>
                    </a:lnTo>
                    <a:lnTo>
                      <a:pt x="2" y="99"/>
                    </a:lnTo>
                    <a:lnTo>
                      <a:pt x="2" y="106"/>
                    </a:lnTo>
                    <a:lnTo>
                      <a:pt x="3" y="113"/>
                    </a:lnTo>
                    <a:lnTo>
                      <a:pt x="3" y="121"/>
                    </a:lnTo>
                    <a:lnTo>
                      <a:pt x="3" y="128"/>
                    </a:lnTo>
                    <a:lnTo>
                      <a:pt x="3" y="135"/>
                    </a:lnTo>
                    <a:lnTo>
                      <a:pt x="4" y="142"/>
                    </a:lnTo>
                    <a:lnTo>
                      <a:pt x="4" y="149"/>
                    </a:lnTo>
                    <a:lnTo>
                      <a:pt x="4" y="156"/>
                    </a:lnTo>
                    <a:lnTo>
                      <a:pt x="4" y="162"/>
                    </a:lnTo>
                    <a:lnTo>
                      <a:pt x="50" y="163"/>
                    </a:lnTo>
                    <a:lnTo>
                      <a:pt x="285" y="170"/>
                    </a:lnTo>
                    <a:lnTo>
                      <a:pt x="445" y="177"/>
                    </a:lnTo>
                    <a:lnTo>
                      <a:pt x="555" y="184"/>
                    </a:lnTo>
                    <a:lnTo>
                      <a:pt x="633" y="191"/>
                    </a:lnTo>
                    <a:lnTo>
                      <a:pt x="690" y="199"/>
                    </a:lnTo>
                    <a:lnTo>
                      <a:pt x="734" y="206"/>
                    </a:lnTo>
                    <a:lnTo>
                      <a:pt x="768" y="213"/>
                    </a:lnTo>
                    <a:lnTo>
                      <a:pt x="795" y="220"/>
                    </a:lnTo>
                    <a:lnTo>
                      <a:pt x="818" y="227"/>
                    </a:lnTo>
                    <a:lnTo>
                      <a:pt x="836" y="234"/>
                    </a:lnTo>
                    <a:lnTo>
                      <a:pt x="852" y="241"/>
                    </a:lnTo>
                    <a:lnTo>
                      <a:pt x="865" y="248"/>
                    </a:lnTo>
                    <a:lnTo>
                      <a:pt x="877" y="255"/>
                    </a:lnTo>
                    <a:lnTo>
                      <a:pt x="887" y="262"/>
                    </a:lnTo>
                    <a:lnTo>
                      <a:pt x="893" y="267"/>
                    </a:lnTo>
                    <a:lnTo>
                      <a:pt x="897" y="269"/>
                    </a:lnTo>
                    <a:lnTo>
                      <a:pt x="906" y="277"/>
                    </a:lnTo>
                    <a:lnTo>
                      <a:pt x="909" y="279"/>
                    </a:lnTo>
                    <a:lnTo>
                      <a:pt x="915" y="284"/>
                    </a:lnTo>
                    <a:lnTo>
                      <a:pt x="923" y="291"/>
                    </a:lnTo>
                    <a:lnTo>
                      <a:pt x="931" y="298"/>
                    </a:lnTo>
                    <a:lnTo>
                      <a:pt x="937" y="305"/>
                    </a:lnTo>
                    <a:lnTo>
                      <a:pt x="942" y="312"/>
                    </a:lnTo>
                    <a:lnTo>
                      <a:pt x="947" y="319"/>
                    </a:lnTo>
                    <a:lnTo>
                      <a:pt x="951" y="326"/>
                    </a:lnTo>
                    <a:lnTo>
                      <a:pt x="955" y="333"/>
                    </a:lnTo>
                    <a:lnTo>
                      <a:pt x="959" y="340"/>
                    </a:lnTo>
                    <a:lnTo>
                      <a:pt x="961" y="344"/>
                    </a:lnTo>
                    <a:lnTo>
                      <a:pt x="962" y="347"/>
                    </a:lnTo>
                    <a:lnTo>
                      <a:pt x="966" y="354"/>
                    </a:lnTo>
                    <a:lnTo>
                      <a:pt x="968" y="362"/>
                    </a:lnTo>
                    <a:lnTo>
                      <a:pt x="971" y="369"/>
                    </a:lnTo>
                    <a:lnTo>
                      <a:pt x="973" y="376"/>
                    </a:lnTo>
                    <a:lnTo>
                      <a:pt x="976" y="383"/>
                    </a:lnTo>
                    <a:lnTo>
                      <a:pt x="978" y="390"/>
                    </a:lnTo>
                    <a:lnTo>
                      <a:pt x="980" y="397"/>
                    </a:lnTo>
                    <a:lnTo>
                      <a:pt x="981" y="404"/>
                    </a:lnTo>
                    <a:lnTo>
                      <a:pt x="983" y="411"/>
                    </a:lnTo>
                    <a:lnTo>
                      <a:pt x="984" y="418"/>
                    </a:lnTo>
                    <a:lnTo>
                      <a:pt x="986" y="425"/>
                    </a:lnTo>
                    <a:lnTo>
                      <a:pt x="987" y="432"/>
                    </a:lnTo>
                    <a:lnTo>
                      <a:pt x="988" y="440"/>
                    </a:lnTo>
                    <a:lnTo>
                      <a:pt x="989" y="447"/>
                    </a:lnTo>
                    <a:lnTo>
                      <a:pt x="990" y="454"/>
                    </a:lnTo>
                    <a:lnTo>
                      <a:pt x="991" y="459"/>
                    </a:lnTo>
                    <a:lnTo>
                      <a:pt x="992" y="461"/>
                    </a:lnTo>
                    <a:lnTo>
                      <a:pt x="994" y="468"/>
                    </a:lnTo>
                    <a:lnTo>
                      <a:pt x="995" y="475"/>
                    </a:lnTo>
                    <a:lnTo>
                      <a:pt x="997" y="482"/>
                    </a:lnTo>
                    <a:lnTo>
                      <a:pt x="997" y="482"/>
                    </a:lnTo>
                    <a:lnTo>
                      <a:pt x="999" y="489"/>
                    </a:lnTo>
                    <a:lnTo>
                      <a:pt x="999" y="491"/>
                    </a:lnTo>
                    <a:lnTo>
                      <a:pt x="1001" y="496"/>
                    </a:lnTo>
                    <a:lnTo>
                      <a:pt x="1002" y="503"/>
                    </a:lnTo>
                    <a:lnTo>
                      <a:pt x="1003" y="510"/>
                    </a:lnTo>
                    <a:lnTo>
                      <a:pt x="1004" y="518"/>
                    </a:lnTo>
                    <a:lnTo>
                      <a:pt x="1005" y="525"/>
                    </a:lnTo>
                    <a:lnTo>
                      <a:pt x="1006" y="532"/>
                    </a:lnTo>
                    <a:lnTo>
                      <a:pt x="1006" y="539"/>
                    </a:lnTo>
                    <a:lnTo>
                      <a:pt x="1007" y="546"/>
                    </a:lnTo>
                    <a:lnTo>
                      <a:pt x="1007" y="549"/>
                    </a:lnTo>
                    <a:lnTo>
                      <a:pt x="1009" y="553"/>
                    </a:lnTo>
                    <a:lnTo>
                      <a:pt x="1012" y="560"/>
                    </a:lnTo>
                    <a:lnTo>
                      <a:pt x="1014" y="567"/>
                    </a:lnTo>
                    <a:lnTo>
                      <a:pt x="1015" y="569"/>
                    </a:lnTo>
                    <a:lnTo>
                      <a:pt x="1016" y="574"/>
                    </a:lnTo>
                    <a:lnTo>
                      <a:pt x="1018" y="581"/>
                    </a:lnTo>
                    <a:lnTo>
                      <a:pt x="1019" y="588"/>
                    </a:lnTo>
                    <a:lnTo>
                      <a:pt x="1020" y="592"/>
                    </a:lnTo>
                    <a:lnTo>
                      <a:pt x="1020" y="596"/>
                    </a:lnTo>
                    <a:lnTo>
                      <a:pt x="1021" y="603"/>
                    </a:lnTo>
                    <a:lnTo>
                      <a:pt x="1021" y="610"/>
                    </a:lnTo>
                    <a:lnTo>
                      <a:pt x="1021" y="617"/>
                    </a:lnTo>
                    <a:lnTo>
                      <a:pt x="1022" y="624"/>
                    </a:lnTo>
                    <a:lnTo>
                      <a:pt x="1022" y="631"/>
                    </a:lnTo>
                    <a:lnTo>
                      <a:pt x="1022" y="638"/>
                    </a:lnTo>
                    <a:lnTo>
                      <a:pt x="1022" y="645"/>
                    </a:lnTo>
                    <a:lnTo>
                      <a:pt x="1022" y="652"/>
                    </a:lnTo>
                    <a:lnTo>
                      <a:pt x="1023" y="659"/>
                    </a:lnTo>
                    <a:lnTo>
                      <a:pt x="1023" y="666"/>
                    </a:lnTo>
                    <a:lnTo>
                      <a:pt x="1025" y="666"/>
                    </a:lnTo>
                    <a:lnTo>
                      <a:pt x="1025" y="709"/>
                    </a:lnTo>
                  </a:path>
                </a:pathLst>
              </a:custGeom>
              <a:noFill/>
              <a:ln w="6350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38" name="TextBox 137"/>
              <p:cNvSpPr txBox="1"/>
              <p:nvPr/>
            </p:nvSpPr>
            <p:spPr>
              <a:xfrm>
                <a:off x="3095362" y="936388"/>
                <a:ext cx="462582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Al-0.4807Si-0.4965Mg-0.148Cu-0.1951Fe-0.0965Mn-0.182Cr</a:t>
                </a:r>
                <a:endPara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9" name="TextBox 138"/>
            <p:cNvSpPr txBox="1"/>
            <p:nvPr/>
          </p:nvSpPr>
          <p:spPr>
            <a:xfrm>
              <a:off x="7550364" y="924319"/>
              <a:ext cx="5600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3075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853636" y="762000"/>
            <a:ext cx="6517897" cy="4471532"/>
            <a:chOff x="1853636" y="762000"/>
            <a:chExt cx="6517897" cy="4471532"/>
          </a:xfrm>
        </p:grpSpPr>
        <p:grpSp>
          <p:nvGrpSpPr>
            <p:cNvPr id="2" name="Group 1"/>
            <p:cNvGrpSpPr/>
            <p:nvPr/>
          </p:nvGrpSpPr>
          <p:grpSpPr>
            <a:xfrm>
              <a:off x="1853636" y="762000"/>
              <a:ext cx="6517897" cy="4471532"/>
              <a:chOff x="1853636" y="762000"/>
              <a:chExt cx="6517897" cy="4471532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2419351" y="811213"/>
                <a:ext cx="5794375" cy="3756025"/>
              </a:xfrm>
              <a:custGeom>
                <a:avLst/>
                <a:gdLst>
                  <a:gd name="T0" fmla="*/ 0 w 1025"/>
                  <a:gd name="T1" fmla="*/ 7 h 666"/>
                  <a:gd name="T2" fmla="*/ 0 w 1025"/>
                  <a:gd name="T3" fmla="*/ 21 h 666"/>
                  <a:gd name="T4" fmla="*/ 0 w 1025"/>
                  <a:gd name="T5" fmla="*/ 35 h 666"/>
                  <a:gd name="T6" fmla="*/ 0 w 1025"/>
                  <a:gd name="T7" fmla="*/ 50 h 666"/>
                  <a:gd name="T8" fmla="*/ 0 w 1025"/>
                  <a:gd name="T9" fmla="*/ 64 h 666"/>
                  <a:gd name="T10" fmla="*/ 0 w 1025"/>
                  <a:gd name="T11" fmla="*/ 78 h 666"/>
                  <a:gd name="T12" fmla="*/ 0 w 1025"/>
                  <a:gd name="T13" fmla="*/ 92 h 666"/>
                  <a:gd name="T14" fmla="*/ 0 w 1025"/>
                  <a:gd name="T15" fmla="*/ 106 h 666"/>
                  <a:gd name="T16" fmla="*/ 0 w 1025"/>
                  <a:gd name="T17" fmla="*/ 121 h 666"/>
                  <a:gd name="T18" fmla="*/ 0 w 1025"/>
                  <a:gd name="T19" fmla="*/ 135 h 666"/>
                  <a:gd name="T20" fmla="*/ 0 w 1025"/>
                  <a:gd name="T21" fmla="*/ 149 h 666"/>
                  <a:gd name="T22" fmla="*/ 0 w 1025"/>
                  <a:gd name="T23" fmla="*/ 163 h 666"/>
                  <a:gd name="T24" fmla="*/ 0 w 1025"/>
                  <a:gd name="T25" fmla="*/ 173 h 666"/>
                  <a:gd name="T26" fmla="*/ 334 w 1025"/>
                  <a:gd name="T27" fmla="*/ 184 h 666"/>
                  <a:gd name="T28" fmla="*/ 542 w 1025"/>
                  <a:gd name="T29" fmla="*/ 199 h 666"/>
                  <a:gd name="T30" fmla="*/ 659 w 1025"/>
                  <a:gd name="T31" fmla="*/ 213 h 666"/>
                  <a:gd name="T32" fmla="*/ 733 w 1025"/>
                  <a:gd name="T33" fmla="*/ 227 h 666"/>
                  <a:gd name="T34" fmla="*/ 783 w 1025"/>
                  <a:gd name="T35" fmla="*/ 241 h 666"/>
                  <a:gd name="T36" fmla="*/ 819 w 1025"/>
                  <a:gd name="T37" fmla="*/ 255 h 666"/>
                  <a:gd name="T38" fmla="*/ 847 w 1025"/>
                  <a:gd name="T39" fmla="*/ 269 h 666"/>
                  <a:gd name="T40" fmla="*/ 868 w 1025"/>
                  <a:gd name="T41" fmla="*/ 284 h 666"/>
                  <a:gd name="T42" fmla="*/ 878 w 1025"/>
                  <a:gd name="T43" fmla="*/ 291 h 666"/>
                  <a:gd name="T44" fmla="*/ 890 w 1025"/>
                  <a:gd name="T45" fmla="*/ 300 h 666"/>
                  <a:gd name="T46" fmla="*/ 905 w 1025"/>
                  <a:gd name="T47" fmla="*/ 312 h 666"/>
                  <a:gd name="T48" fmla="*/ 919 w 1025"/>
                  <a:gd name="T49" fmla="*/ 326 h 666"/>
                  <a:gd name="T50" fmla="*/ 930 w 1025"/>
                  <a:gd name="T51" fmla="*/ 340 h 666"/>
                  <a:gd name="T52" fmla="*/ 939 w 1025"/>
                  <a:gd name="T53" fmla="*/ 354 h 666"/>
                  <a:gd name="T54" fmla="*/ 947 w 1025"/>
                  <a:gd name="T55" fmla="*/ 369 h 666"/>
                  <a:gd name="T56" fmla="*/ 950 w 1025"/>
                  <a:gd name="T57" fmla="*/ 376 h 666"/>
                  <a:gd name="T58" fmla="*/ 957 w 1025"/>
                  <a:gd name="T59" fmla="*/ 390 h 666"/>
                  <a:gd name="T60" fmla="*/ 962 w 1025"/>
                  <a:gd name="T61" fmla="*/ 404 h 666"/>
                  <a:gd name="T62" fmla="*/ 965 w 1025"/>
                  <a:gd name="T63" fmla="*/ 412 h 666"/>
                  <a:gd name="T64" fmla="*/ 980 w 1025"/>
                  <a:gd name="T65" fmla="*/ 425 h 666"/>
                  <a:gd name="T66" fmla="*/ 989 w 1025"/>
                  <a:gd name="T67" fmla="*/ 440 h 666"/>
                  <a:gd name="T68" fmla="*/ 994 w 1025"/>
                  <a:gd name="T69" fmla="*/ 454 h 666"/>
                  <a:gd name="T70" fmla="*/ 998 w 1025"/>
                  <a:gd name="T71" fmla="*/ 468 h 666"/>
                  <a:gd name="T72" fmla="*/ 1001 w 1025"/>
                  <a:gd name="T73" fmla="*/ 482 h 666"/>
                  <a:gd name="T74" fmla="*/ 1003 w 1025"/>
                  <a:gd name="T75" fmla="*/ 489 h 666"/>
                  <a:gd name="T76" fmla="*/ 1005 w 1025"/>
                  <a:gd name="T77" fmla="*/ 503 h 666"/>
                  <a:gd name="T78" fmla="*/ 1007 w 1025"/>
                  <a:gd name="T79" fmla="*/ 518 h 666"/>
                  <a:gd name="T80" fmla="*/ 1008 w 1025"/>
                  <a:gd name="T81" fmla="*/ 532 h 666"/>
                  <a:gd name="T82" fmla="*/ 1009 w 1025"/>
                  <a:gd name="T83" fmla="*/ 539 h 666"/>
                  <a:gd name="T84" fmla="*/ 1010 w 1025"/>
                  <a:gd name="T85" fmla="*/ 552 h 666"/>
                  <a:gd name="T86" fmla="*/ 1013 w 1025"/>
                  <a:gd name="T87" fmla="*/ 560 h 666"/>
                  <a:gd name="T88" fmla="*/ 1015 w 1025"/>
                  <a:gd name="T89" fmla="*/ 569 h 666"/>
                  <a:gd name="T90" fmla="*/ 1019 w 1025"/>
                  <a:gd name="T91" fmla="*/ 581 h 666"/>
                  <a:gd name="T92" fmla="*/ 1020 w 1025"/>
                  <a:gd name="T93" fmla="*/ 592 h 666"/>
                  <a:gd name="T94" fmla="*/ 1021 w 1025"/>
                  <a:gd name="T95" fmla="*/ 603 h 666"/>
                  <a:gd name="T96" fmla="*/ 1022 w 1025"/>
                  <a:gd name="T97" fmla="*/ 617 h 666"/>
                  <a:gd name="T98" fmla="*/ 1022 w 1025"/>
                  <a:gd name="T99" fmla="*/ 631 h 666"/>
                  <a:gd name="T100" fmla="*/ 1022 w 1025"/>
                  <a:gd name="T101" fmla="*/ 645 h 666"/>
                  <a:gd name="T102" fmla="*/ 1023 w 1025"/>
                  <a:gd name="T103" fmla="*/ 659 h 666"/>
                  <a:gd name="T104" fmla="*/ 1025 w 1025"/>
                  <a:gd name="T105" fmla="*/ 666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25" h="666">
                    <a:moveTo>
                      <a:pt x="0" y="0"/>
                    </a:moveTo>
                    <a:lnTo>
                      <a:pt x="0" y="7"/>
                    </a:lnTo>
                    <a:lnTo>
                      <a:pt x="0" y="14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0" y="35"/>
                    </a:lnTo>
                    <a:lnTo>
                      <a:pt x="0" y="43"/>
                    </a:lnTo>
                    <a:lnTo>
                      <a:pt x="0" y="50"/>
                    </a:lnTo>
                    <a:lnTo>
                      <a:pt x="0" y="57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0" y="85"/>
                    </a:lnTo>
                    <a:lnTo>
                      <a:pt x="0" y="92"/>
                    </a:lnTo>
                    <a:lnTo>
                      <a:pt x="0" y="99"/>
                    </a:lnTo>
                    <a:lnTo>
                      <a:pt x="0" y="106"/>
                    </a:lnTo>
                    <a:lnTo>
                      <a:pt x="0" y="113"/>
                    </a:lnTo>
                    <a:lnTo>
                      <a:pt x="0" y="121"/>
                    </a:lnTo>
                    <a:lnTo>
                      <a:pt x="0" y="128"/>
                    </a:lnTo>
                    <a:lnTo>
                      <a:pt x="0" y="135"/>
                    </a:lnTo>
                    <a:lnTo>
                      <a:pt x="0" y="142"/>
                    </a:lnTo>
                    <a:lnTo>
                      <a:pt x="0" y="149"/>
                    </a:lnTo>
                    <a:lnTo>
                      <a:pt x="0" y="156"/>
                    </a:lnTo>
                    <a:lnTo>
                      <a:pt x="0" y="163"/>
                    </a:lnTo>
                    <a:lnTo>
                      <a:pt x="0" y="170"/>
                    </a:lnTo>
                    <a:lnTo>
                      <a:pt x="0" y="173"/>
                    </a:lnTo>
                    <a:lnTo>
                      <a:pt x="158" y="177"/>
                    </a:lnTo>
                    <a:lnTo>
                      <a:pt x="334" y="184"/>
                    </a:lnTo>
                    <a:lnTo>
                      <a:pt x="455" y="191"/>
                    </a:lnTo>
                    <a:lnTo>
                      <a:pt x="542" y="199"/>
                    </a:lnTo>
                    <a:lnTo>
                      <a:pt x="608" y="206"/>
                    </a:lnTo>
                    <a:lnTo>
                      <a:pt x="659" y="213"/>
                    </a:lnTo>
                    <a:lnTo>
                      <a:pt x="699" y="220"/>
                    </a:lnTo>
                    <a:lnTo>
                      <a:pt x="733" y="227"/>
                    </a:lnTo>
                    <a:lnTo>
                      <a:pt x="760" y="234"/>
                    </a:lnTo>
                    <a:lnTo>
                      <a:pt x="783" y="241"/>
                    </a:lnTo>
                    <a:lnTo>
                      <a:pt x="803" y="248"/>
                    </a:lnTo>
                    <a:lnTo>
                      <a:pt x="819" y="255"/>
                    </a:lnTo>
                    <a:lnTo>
                      <a:pt x="834" y="262"/>
                    </a:lnTo>
                    <a:lnTo>
                      <a:pt x="847" y="269"/>
                    </a:lnTo>
                    <a:lnTo>
                      <a:pt x="858" y="277"/>
                    </a:lnTo>
                    <a:lnTo>
                      <a:pt x="868" y="284"/>
                    </a:lnTo>
                    <a:lnTo>
                      <a:pt x="874" y="288"/>
                    </a:lnTo>
                    <a:lnTo>
                      <a:pt x="878" y="291"/>
                    </a:lnTo>
                    <a:lnTo>
                      <a:pt x="887" y="298"/>
                    </a:lnTo>
                    <a:lnTo>
                      <a:pt x="890" y="300"/>
                    </a:lnTo>
                    <a:lnTo>
                      <a:pt x="896" y="305"/>
                    </a:lnTo>
                    <a:lnTo>
                      <a:pt x="905" y="312"/>
                    </a:lnTo>
                    <a:lnTo>
                      <a:pt x="912" y="319"/>
                    </a:lnTo>
                    <a:lnTo>
                      <a:pt x="919" y="326"/>
                    </a:lnTo>
                    <a:lnTo>
                      <a:pt x="925" y="333"/>
                    </a:lnTo>
                    <a:lnTo>
                      <a:pt x="930" y="340"/>
                    </a:lnTo>
                    <a:lnTo>
                      <a:pt x="935" y="347"/>
                    </a:lnTo>
                    <a:lnTo>
                      <a:pt x="939" y="354"/>
                    </a:lnTo>
                    <a:lnTo>
                      <a:pt x="943" y="362"/>
                    </a:lnTo>
                    <a:lnTo>
                      <a:pt x="947" y="369"/>
                    </a:lnTo>
                    <a:lnTo>
                      <a:pt x="949" y="374"/>
                    </a:lnTo>
                    <a:lnTo>
                      <a:pt x="950" y="376"/>
                    </a:lnTo>
                    <a:lnTo>
                      <a:pt x="954" y="383"/>
                    </a:lnTo>
                    <a:lnTo>
                      <a:pt x="957" y="390"/>
                    </a:lnTo>
                    <a:lnTo>
                      <a:pt x="960" y="397"/>
                    </a:lnTo>
                    <a:lnTo>
                      <a:pt x="962" y="404"/>
                    </a:lnTo>
                    <a:lnTo>
                      <a:pt x="965" y="411"/>
                    </a:lnTo>
                    <a:lnTo>
                      <a:pt x="965" y="412"/>
                    </a:lnTo>
                    <a:lnTo>
                      <a:pt x="973" y="418"/>
                    </a:lnTo>
                    <a:lnTo>
                      <a:pt x="980" y="425"/>
                    </a:lnTo>
                    <a:lnTo>
                      <a:pt x="985" y="432"/>
                    </a:lnTo>
                    <a:lnTo>
                      <a:pt x="989" y="440"/>
                    </a:lnTo>
                    <a:lnTo>
                      <a:pt x="992" y="447"/>
                    </a:lnTo>
                    <a:lnTo>
                      <a:pt x="994" y="454"/>
                    </a:lnTo>
                    <a:lnTo>
                      <a:pt x="996" y="461"/>
                    </a:lnTo>
                    <a:lnTo>
                      <a:pt x="998" y="468"/>
                    </a:lnTo>
                    <a:lnTo>
                      <a:pt x="1000" y="475"/>
                    </a:lnTo>
                    <a:lnTo>
                      <a:pt x="1001" y="482"/>
                    </a:lnTo>
                    <a:lnTo>
                      <a:pt x="1001" y="483"/>
                    </a:lnTo>
                    <a:lnTo>
                      <a:pt x="1003" y="489"/>
                    </a:lnTo>
                    <a:lnTo>
                      <a:pt x="1004" y="496"/>
                    </a:lnTo>
                    <a:lnTo>
                      <a:pt x="1005" y="503"/>
                    </a:lnTo>
                    <a:lnTo>
                      <a:pt x="1006" y="510"/>
                    </a:lnTo>
                    <a:lnTo>
                      <a:pt x="1007" y="518"/>
                    </a:lnTo>
                    <a:lnTo>
                      <a:pt x="1008" y="525"/>
                    </a:lnTo>
                    <a:lnTo>
                      <a:pt x="1008" y="532"/>
                    </a:lnTo>
                    <a:lnTo>
                      <a:pt x="1009" y="535"/>
                    </a:lnTo>
                    <a:lnTo>
                      <a:pt x="1009" y="539"/>
                    </a:lnTo>
                    <a:lnTo>
                      <a:pt x="1009" y="546"/>
                    </a:lnTo>
                    <a:lnTo>
                      <a:pt x="1010" y="552"/>
                    </a:lnTo>
                    <a:lnTo>
                      <a:pt x="1010" y="553"/>
                    </a:lnTo>
                    <a:lnTo>
                      <a:pt x="1013" y="560"/>
                    </a:lnTo>
                    <a:lnTo>
                      <a:pt x="1015" y="567"/>
                    </a:lnTo>
                    <a:lnTo>
                      <a:pt x="1015" y="569"/>
                    </a:lnTo>
                    <a:lnTo>
                      <a:pt x="1017" y="574"/>
                    </a:lnTo>
                    <a:lnTo>
                      <a:pt x="1019" y="581"/>
                    </a:lnTo>
                    <a:lnTo>
                      <a:pt x="1020" y="588"/>
                    </a:lnTo>
                    <a:lnTo>
                      <a:pt x="1020" y="592"/>
                    </a:lnTo>
                    <a:lnTo>
                      <a:pt x="1020" y="596"/>
                    </a:lnTo>
                    <a:lnTo>
                      <a:pt x="1021" y="603"/>
                    </a:lnTo>
                    <a:lnTo>
                      <a:pt x="1021" y="610"/>
                    </a:lnTo>
                    <a:lnTo>
                      <a:pt x="1022" y="617"/>
                    </a:lnTo>
                    <a:lnTo>
                      <a:pt x="1022" y="624"/>
                    </a:lnTo>
                    <a:lnTo>
                      <a:pt x="1022" y="631"/>
                    </a:lnTo>
                    <a:lnTo>
                      <a:pt x="1022" y="638"/>
                    </a:lnTo>
                    <a:lnTo>
                      <a:pt x="1022" y="645"/>
                    </a:lnTo>
                    <a:lnTo>
                      <a:pt x="1023" y="652"/>
                    </a:lnTo>
                    <a:lnTo>
                      <a:pt x="1023" y="659"/>
                    </a:lnTo>
                    <a:lnTo>
                      <a:pt x="1023" y="666"/>
                    </a:lnTo>
                    <a:lnTo>
                      <a:pt x="1025" y="666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7" name="Line 7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57943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8" name="Line 8"/>
              <p:cNvSpPr>
                <a:spLocks noChangeShapeType="1"/>
              </p:cNvSpPr>
              <p:nvPr/>
            </p:nvSpPr>
            <p:spPr bwMode="auto">
              <a:xfrm>
                <a:off x="2419351" y="4810125"/>
                <a:ext cx="57943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9" name="Line 9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0" cy="399891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" name="Line 10"/>
              <p:cNvSpPr>
                <a:spLocks noChangeShapeType="1"/>
              </p:cNvSpPr>
              <p:nvPr/>
            </p:nvSpPr>
            <p:spPr bwMode="auto">
              <a:xfrm>
                <a:off x="8213726" y="811213"/>
                <a:ext cx="0" cy="399891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3" name="Rectangle 14"/>
              <p:cNvSpPr>
                <a:spLocks noChangeArrowheads="1"/>
              </p:cNvSpPr>
              <p:nvPr/>
            </p:nvSpPr>
            <p:spPr bwMode="auto">
              <a:xfrm>
                <a:off x="4657726" y="5018088"/>
                <a:ext cx="164782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US" sz="1400" b="1" dirty="0">
                    <a:latin typeface="Times New Roman" panose="02020603050405020304" pitchFamily="18" charset="0"/>
                  </a:rPr>
                  <a:t>Mass percent</a:t>
                </a:r>
                <a:r>
                  <a:rPr kumimoji="0" lang="en-US" altLang="en-US" sz="1400" b="1" i="0" u="none" strike="noStrike" cap="none" normalizeH="0" baseline="0" dirty="0">
                    <a:ln>
                      <a:noFill/>
                    </a:ln>
                    <a:effectLst/>
                    <a:latin typeface="Times New Roman" panose="02020603050405020304" pitchFamily="18" charset="0"/>
                  </a:rPr>
                  <a:t> of Solid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effectLst/>
                </a:endParaRPr>
              </a:p>
            </p:txBody>
          </p:sp>
          <p:sp>
            <p:nvSpPr>
              <p:cNvPr id="14" name="Rectangle 15"/>
              <p:cNvSpPr>
                <a:spLocks noChangeArrowheads="1"/>
              </p:cNvSpPr>
              <p:nvPr/>
            </p:nvSpPr>
            <p:spPr bwMode="auto">
              <a:xfrm rot="16200000">
                <a:off x="1326825" y="2622778"/>
                <a:ext cx="1269065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400" b="1" i="0" u="none" strike="noStrike" cap="none" normalizeH="0" baseline="0" dirty="0">
                    <a:ln>
                      <a:noFill/>
                    </a:ln>
                    <a:effectLst/>
                    <a:latin typeface="Times New Roman" panose="02020603050405020304" pitchFamily="18" charset="0"/>
                  </a:rPr>
                  <a:t>Temperature, ᵒC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effectLst/>
                </a:endParaRPr>
              </a:p>
            </p:txBody>
          </p:sp>
          <p:sp>
            <p:nvSpPr>
              <p:cNvPr id="15" name="Line 16"/>
              <p:cNvSpPr>
                <a:spLocks noChangeShapeType="1"/>
              </p:cNvSpPr>
              <p:nvPr/>
            </p:nvSpPr>
            <p:spPr bwMode="auto">
              <a:xfrm flipV="1">
                <a:off x="2419351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6" name="Line 17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7" name="Line 18"/>
              <p:cNvSpPr>
                <a:spLocks noChangeShapeType="1"/>
              </p:cNvSpPr>
              <p:nvPr/>
            </p:nvSpPr>
            <p:spPr bwMode="auto">
              <a:xfrm flipV="1">
                <a:off x="2995613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8" name="Line 19"/>
              <p:cNvSpPr>
                <a:spLocks noChangeShapeType="1"/>
              </p:cNvSpPr>
              <p:nvPr/>
            </p:nvSpPr>
            <p:spPr bwMode="auto">
              <a:xfrm>
                <a:off x="2995613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9" name="Line 20"/>
              <p:cNvSpPr>
                <a:spLocks noChangeShapeType="1"/>
              </p:cNvSpPr>
              <p:nvPr/>
            </p:nvSpPr>
            <p:spPr bwMode="auto">
              <a:xfrm flipV="1">
                <a:off x="3578226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0" name="Line 21"/>
              <p:cNvSpPr>
                <a:spLocks noChangeShapeType="1"/>
              </p:cNvSpPr>
              <p:nvPr/>
            </p:nvSpPr>
            <p:spPr bwMode="auto">
              <a:xfrm>
                <a:off x="3578226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1" name="Line 22"/>
              <p:cNvSpPr>
                <a:spLocks noChangeShapeType="1"/>
              </p:cNvSpPr>
              <p:nvPr/>
            </p:nvSpPr>
            <p:spPr bwMode="auto">
              <a:xfrm flipV="1">
                <a:off x="4154488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2" name="Line 23"/>
              <p:cNvSpPr>
                <a:spLocks noChangeShapeType="1"/>
              </p:cNvSpPr>
              <p:nvPr/>
            </p:nvSpPr>
            <p:spPr bwMode="auto">
              <a:xfrm>
                <a:off x="4154488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3" name="Line 24"/>
              <p:cNvSpPr>
                <a:spLocks noChangeShapeType="1"/>
              </p:cNvSpPr>
              <p:nvPr/>
            </p:nvSpPr>
            <p:spPr bwMode="auto">
              <a:xfrm flipV="1">
                <a:off x="4737101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4" name="Line 25"/>
              <p:cNvSpPr>
                <a:spLocks noChangeShapeType="1"/>
              </p:cNvSpPr>
              <p:nvPr/>
            </p:nvSpPr>
            <p:spPr bwMode="auto">
              <a:xfrm>
                <a:off x="4737101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5" name="Line 26"/>
              <p:cNvSpPr>
                <a:spLocks noChangeShapeType="1"/>
              </p:cNvSpPr>
              <p:nvPr/>
            </p:nvSpPr>
            <p:spPr bwMode="auto">
              <a:xfrm flipV="1">
                <a:off x="5313363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6" name="Line 27"/>
              <p:cNvSpPr>
                <a:spLocks noChangeShapeType="1"/>
              </p:cNvSpPr>
              <p:nvPr/>
            </p:nvSpPr>
            <p:spPr bwMode="auto">
              <a:xfrm>
                <a:off x="5313363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7" name="Line 28"/>
              <p:cNvSpPr>
                <a:spLocks noChangeShapeType="1"/>
              </p:cNvSpPr>
              <p:nvPr/>
            </p:nvSpPr>
            <p:spPr bwMode="auto">
              <a:xfrm flipV="1">
                <a:off x="5895976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8" name="Line 29"/>
              <p:cNvSpPr>
                <a:spLocks noChangeShapeType="1"/>
              </p:cNvSpPr>
              <p:nvPr/>
            </p:nvSpPr>
            <p:spPr bwMode="auto">
              <a:xfrm>
                <a:off x="5895976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9" name="Line 30"/>
              <p:cNvSpPr>
                <a:spLocks noChangeShapeType="1"/>
              </p:cNvSpPr>
              <p:nvPr/>
            </p:nvSpPr>
            <p:spPr bwMode="auto">
              <a:xfrm flipV="1">
                <a:off x="6472238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30" name="Line 31"/>
              <p:cNvSpPr>
                <a:spLocks noChangeShapeType="1"/>
              </p:cNvSpPr>
              <p:nvPr/>
            </p:nvSpPr>
            <p:spPr bwMode="auto">
              <a:xfrm>
                <a:off x="6472238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31" name="Line 32"/>
              <p:cNvSpPr>
                <a:spLocks noChangeShapeType="1"/>
              </p:cNvSpPr>
              <p:nvPr/>
            </p:nvSpPr>
            <p:spPr bwMode="auto">
              <a:xfrm flipV="1">
                <a:off x="7054851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4" name="Line 33"/>
              <p:cNvSpPr>
                <a:spLocks noChangeShapeType="1"/>
              </p:cNvSpPr>
              <p:nvPr/>
            </p:nvSpPr>
            <p:spPr bwMode="auto">
              <a:xfrm>
                <a:off x="7054851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5" name="Line 34"/>
              <p:cNvSpPr>
                <a:spLocks noChangeShapeType="1"/>
              </p:cNvSpPr>
              <p:nvPr/>
            </p:nvSpPr>
            <p:spPr bwMode="auto">
              <a:xfrm flipV="1">
                <a:off x="7631113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6" name="Line 35"/>
              <p:cNvSpPr>
                <a:spLocks noChangeShapeType="1"/>
              </p:cNvSpPr>
              <p:nvPr/>
            </p:nvSpPr>
            <p:spPr bwMode="auto">
              <a:xfrm>
                <a:off x="7631113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7" name="Line 36"/>
              <p:cNvSpPr>
                <a:spLocks noChangeShapeType="1"/>
              </p:cNvSpPr>
              <p:nvPr/>
            </p:nvSpPr>
            <p:spPr bwMode="auto">
              <a:xfrm flipV="1">
                <a:off x="8213726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8" name="Line 37"/>
              <p:cNvSpPr>
                <a:spLocks noChangeShapeType="1"/>
              </p:cNvSpPr>
              <p:nvPr/>
            </p:nvSpPr>
            <p:spPr bwMode="auto">
              <a:xfrm>
                <a:off x="8213726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9" name="Line 38"/>
              <p:cNvSpPr>
                <a:spLocks noChangeShapeType="1"/>
              </p:cNvSpPr>
              <p:nvPr/>
            </p:nvSpPr>
            <p:spPr bwMode="auto">
              <a:xfrm flipV="1">
                <a:off x="2419351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0" name="Rectangle 39"/>
              <p:cNvSpPr>
                <a:spLocks noChangeArrowheads="1"/>
              </p:cNvSpPr>
              <p:nvPr/>
            </p:nvSpPr>
            <p:spPr bwMode="auto">
              <a:xfrm>
                <a:off x="2408238" y="4865688"/>
                <a:ext cx="76944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1031" name="Line 40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2" name="Line 41"/>
              <p:cNvSpPr>
                <a:spLocks noChangeShapeType="1"/>
              </p:cNvSpPr>
              <p:nvPr/>
            </p:nvSpPr>
            <p:spPr bwMode="auto">
              <a:xfrm flipV="1">
                <a:off x="2995613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3" name="Rectangle 42"/>
              <p:cNvSpPr>
                <a:spLocks noChangeArrowheads="1"/>
              </p:cNvSpPr>
              <p:nvPr/>
            </p:nvSpPr>
            <p:spPr bwMode="auto">
              <a:xfrm>
                <a:off x="2944813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</a:p>
            </p:txBody>
          </p:sp>
          <p:sp>
            <p:nvSpPr>
              <p:cNvPr id="1034" name="Line 43"/>
              <p:cNvSpPr>
                <a:spLocks noChangeShapeType="1"/>
              </p:cNvSpPr>
              <p:nvPr/>
            </p:nvSpPr>
            <p:spPr bwMode="auto">
              <a:xfrm>
                <a:off x="2995613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6" name="Line 44"/>
              <p:cNvSpPr>
                <a:spLocks noChangeShapeType="1"/>
              </p:cNvSpPr>
              <p:nvPr/>
            </p:nvSpPr>
            <p:spPr bwMode="auto">
              <a:xfrm flipV="1">
                <a:off x="3578226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7" name="Rectangle 45"/>
              <p:cNvSpPr>
                <a:spLocks noChangeArrowheads="1"/>
              </p:cNvSpPr>
              <p:nvPr/>
            </p:nvSpPr>
            <p:spPr bwMode="auto">
              <a:xfrm>
                <a:off x="3527426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</a:p>
            </p:txBody>
          </p:sp>
          <p:sp>
            <p:nvSpPr>
              <p:cNvPr id="1038" name="Line 46"/>
              <p:cNvSpPr>
                <a:spLocks noChangeShapeType="1"/>
              </p:cNvSpPr>
              <p:nvPr/>
            </p:nvSpPr>
            <p:spPr bwMode="auto">
              <a:xfrm>
                <a:off x="3578226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9" name="Line 47"/>
              <p:cNvSpPr>
                <a:spLocks noChangeShapeType="1"/>
              </p:cNvSpPr>
              <p:nvPr/>
            </p:nvSpPr>
            <p:spPr bwMode="auto">
              <a:xfrm flipV="1">
                <a:off x="4154488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0" name="Rectangle 48"/>
              <p:cNvSpPr>
                <a:spLocks noChangeArrowheads="1"/>
              </p:cNvSpPr>
              <p:nvPr/>
            </p:nvSpPr>
            <p:spPr bwMode="auto">
              <a:xfrm>
                <a:off x="4103688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</a:t>
                </a:r>
              </a:p>
            </p:txBody>
          </p:sp>
          <p:sp>
            <p:nvSpPr>
              <p:cNvPr id="1041" name="Line 49"/>
              <p:cNvSpPr>
                <a:spLocks noChangeShapeType="1"/>
              </p:cNvSpPr>
              <p:nvPr/>
            </p:nvSpPr>
            <p:spPr bwMode="auto">
              <a:xfrm>
                <a:off x="4154488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2" name="Line 50"/>
              <p:cNvSpPr>
                <a:spLocks noChangeShapeType="1"/>
              </p:cNvSpPr>
              <p:nvPr/>
            </p:nvSpPr>
            <p:spPr bwMode="auto">
              <a:xfrm flipV="1">
                <a:off x="4737101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3" name="Rectangle 51"/>
              <p:cNvSpPr>
                <a:spLocks noChangeArrowheads="1"/>
              </p:cNvSpPr>
              <p:nvPr/>
            </p:nvSpPr>
            <p:spPr bwMode="auto">
              <a:xfrm>
                <a:off x="4686301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</a:t>
                </a:r>
              </a:p>
            </p:txBody>
          </p:sp>
          <p:sp>
            <p:nvSpPr>
              <p:cNvPr id="1044" name="Line 52"/>
              <p:cNvSpPr>
                <a:spLocks noChangeShapeType="1"/>
              </p:cNvSpPr>
              <p:nvPr/>
            </p:nvSpPr>
            <p:spPr bwMode="auto">
              <a:xfrm>
                <a:off x="4737101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5" name="Line 53"/>
              <p:cNvSpPr>
                <a:spLocks noChangeShapeType="1"/>
              </p:cNvSpPr>
              <p:nvPr/>
            </p:nvSpPr>
            <p:spPr bwMode="auto">
              <a:xfrm flipV="1">
                <a:off x="5313363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6" name="Rectangle 54"/>
              <p:cNvSpPr>
                <a:spLocks noChangeArrowheads="1"/>
              </p:cNvSpPr>
              <p:nvPr/>
            </p:nvSpPr>
            <p:spPr bwMode="auto">
              <a:xfrm>
                <a:off x="5262563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</a:t>
                </a:r>
              </a:p>
            </p:txBody>
          </p:sp>
          <p:sp>
            <p:nvSpPr>
              <p:cNvPr id="1047" name="Line 55"/>
              <p:cNvSpPr>
                <a:spLocks noChangeShapeType="1"/>
              </p:cNvSpPr>
              <p:nvPr/>
            </p:nvSpPr>
            <p:spPr bwMode="auto">
              <a:xfrm>
                <a:off x="5313363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8" name="Line 56"/>
              <p:cNvSpPr>
                <a:spLocks noChangeShapeType="1"/>
              </p:cNvSpPr>
              <p:nvPr/>
            </p:nvSpPr>
            <p:spPr bwMode="auto">
              <a:xfrm flipV="1">
                <a:off x="5895976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9" name="Rectangle 57"/>
              <p:cNvSpPr>
                <a:spLocks noChangeArrowheads="1"/>
              </p:cNvSpPr>
              <p:nvPr/>
            </p:nvSpPr>
            <p:spPr bwMode="auto">
              <a:xfrm>
                <a:off x="5845176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60</a:t>
                </a:r>
              </a:p>
            </p:txBody>
          </p:sp>
          <p:sp>
            <p:nvSpPr>
              <p:cNvPr id="1050" name="Line 58"/>
              <p:cNvSpPr>
                <a:spLocks noChangeShapeType="1"/>
              </p:cNvSpPr>
              <p:nvPr/>
            </p:nvSpPr>
            <p:spPr bwMode="auto">
              <a:xfrm>
                <a:off x="5895976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1" name="Line 59"/>
              <p:cNvSpPr>
                <a:spLocks noChangeShapeType="1"/>
              </p:cNvSpPr>
              <p:nvPr/>
            </p:nvSpPr>
            <p:spPr bwMode="auto">
              <a:xfrm flipV="1">
                <a:off x="6472238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2" name="Rectangle 60"/>
              <p:cNvSpPr>
                <a:spLocks noChangeArrowheads="1"/>
              </p:cNvSpPr>
              <p:nvPr/>
            </p:nvSpPr>
            <p:spPr bwMode="auto">
              <a:xfrm>
                <a:off x="6421438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70</a:t>
                </a:r>
              </a:p>
            </p:txBody>
          </p:sp>
          <p:sp>
            <p:nvSpPr>
              <p:cNvPr id="1053" name="Line 61"/>
              <p:cNvSpPr>
                <a:spLocks noChangeShapeType="1"/>
              </p:cNvSpPr>
              <p:nvPr/>
            </p:nvSpPr>
            <p:spPr bwMode="auto">
              <a:xfrm>
                <a:off x="6472238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4" name="Line 62"/>
              <p:cNvSpPr>
                <a:spLocks noChangeShapeType="1"/>
              </p:cNvSpPr>
              <p:nvPr/>
            </p:nvSpPr>
            <p:spPr bwMode="auto">
              <a:xfrm flipV="1">
                <a:off x="7054851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5" name="Rectangle 63"/>
              <p:cNvSpPr>
                <a:spLocks noChangeArrowheads="1"/>
              </p:cNvSpPr>
              <p:nvPr/>
            </p:nvSpPr>
            <p:spPr bwMode="auto">
              <a:xfrm>
                <a:off x="7004051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80</a:t>
                </a:r>
              </a:p>
            </p:txBody>
          </p:sp>
          <p:sp>
            <p:nvSpPr>
              <p:cNvPr id="1056" name="Line 64"/>
              <p:cNvSpPr>
                <a:spLocks noChangeShapeType="1"/>
              </p:cNvSpPr>
              <p:nvPr/>
            </p:nvSpPr>
            <p:spPr bwMode="auto">
              <a:xfrm>
                <a:off x="7054851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7" name="Line 65"/>
              <p:cNvSpPr>
                <a:spLocks noChangeShapeType="1"/>
              </p:cNvSpPr>
              <p:nvPr/>
            </p:nvSpPr>
            <p:spPr bwMode="auto">
              <a:xfrm flipV="1">
                <a:off x="7631113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8" name="Rectangle 66"/>
              <p:cNvSpPr>
                <a:spLocks noChangeArrowheads="1"/>
              </p:cNvSpPr>
              <p:nvPr/>
            </p:nvSpPr>
            <p:spPr bwMode="auto">
              <a:xfrm>
                <a:off x="7580313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90</a:t>
                </a:r>
              </a:p>
            </p:txBody>
          </p:sp>
          <p:sp>
            <p:nvSpPr>
              <p:cNvPr id="1059" name="Line 67"/>
              <p:cNvSpPr>
                <a:spLocks noChangeShapeType="1"/>
              </p:cNvSpPr>
              <p:nvPr/>
            </p:nvSpPr>
            <p:spPr bwMode="auto">
              <a:xfrm>
                <a:off x="7631113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0" name="Line 68"/>
              <p:cNvSpPr>
                <a:spLocks noChangeShapeType="1"/>
              </p:cNvSpPr>
              <p:nvPr/>
            </p:nvSpPr>
            <p:spPr bwMode="auto">
              <a:xfrm flipV="1">
                <a:off x="8213726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1" name="Rectangle 69"/>
              <p:cNvSpPr>
                <a:spLocks noChangeArrowheads="1"/>
              </p:cNvSpPr>
              <p:nvPr/>
            </p:nvSpPr>
            <p:spPr bwMode="auto">
              <a:xfrm>
                <a:off x="8140701" y="4865688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100</a:t>
                </a:r>
              </a:p>
            </p:txBody>
          </p:sp>
          <p:sp>
            <p:nvSpPr>
              <p:cNvPr id="1062" name="Line 70"/>
              <p:cNvSpPr>
                <a:spLocks noChangeShapeType="1"/>
              </p:cNvSpPr>
              <p:nvPr/>
            </p:nvSpPr>
            <p:spPr bwMode="auto">
              <a:xfrm>
                <a:off x="8213726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3" name="Line 71"/>
              <p:cNvSpPr>
                <a:spLocks noChangeShapeType="1"/>
              </p:cNvSpPr>
              <p:nvPr/>
            </p:nvSpPr>
            <p:spPr bwMode="auto">
              <a:xfrm>
                <a:off x="2419351" y="4810125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4" name="Line 72"/>
              <p:cNvSpPr>
                <a:spLocks noChangeShapeType="1"/>
              </p:cNvSpPr>
              <p:nvPr/>
            </p:nvSpPr>
            <p:spPr bwMode="auto">
              <a:xfrm flipH="1">
                <a:off x="8185151" y="4810125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5" name="Line 73"/>
              <p:cNvSpPr>
                <a:spLocks noChangeShapeType="1"/>
              </p:cNvSpPr>
              <p:nvPr/>
            </p:nvSpPr>
            <p:spPr bwMode="auto">
              <a:xfrm>
                <a:off x="2419351" y="431323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6" name="Line 74"/>
              <p:cNvSpPr>
                <a:spLocks noChangeShapeType="1"/>
              </p:cNvSpPr>
              <p:nvPr/>
            </p:nvSpPr>
            <p:spPr bwMode="auto">
              <a:xfrm flipH="1">
                <a:off x="8185151" y="431323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7" name="Line 75"/>
              <p:cNvSpPr>
                <a:spLocks noChangeShapeType="1"/>
              </p:cNvSpPr>
              <p:nvPr/>
            </p:nvSpPr>
            <p:spPr bwMode="auto">
              <a:xfrm>
                <a:off x="2419351" y="381158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8" name="Line 76"/>
              <p:cNvSpPr>
                <a:spLocks noChangeShapeType="1"/>
              </p:cNvSpPr>
              <p:nvPr/>
            </p:nvSpPr>
            <p:spPr bwMode="auto">
              <a:xfrm flipH="1">
                <a:off x="8185151" y="381158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9" name="Line 77"/>
              <p:cNvSpPr>
                <a:spLocks noChangeShapeType="1"/>
              </p:cNvSpPr>
              <p:nvPr/>
            </p:nvSpPr>
            <p:spPr bwMode="auto">
              <a:xfrm>
                <a:off x="2419351" y="331628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0" name="Line 78"/>
              <p:cNvSpPr>
                <a:spLocks noChangeShapeType="1"/>
              </p:cNvSpPr>
              <p:nvPr/>
            </p:nvSpPr>
            <p:spPr bwMode="auto">
              <a:xfrm flipH="1">
                <a:off x="8185151" y="331628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1" name="Line 79"/>
              <p:cNvSpPr>
                <a:spLocks noChangeShapeType="1"/>
              </p:cNvSpPr>
              <p:nvPr/>
            </p:nvSpPr>
            <p:spPr bwMode="auto">
              <a:xfrm>
                <a:off x="2419351" y="281305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2" name="Line 80"/>
              <p:cNvSpPr>
                <a:spLocks noChangeShapeType="1"/>
              </p:cNvSpPr>
              <p:nvPr/>
            </p:nvSpPr>
            <p:spPr bwMode="auto">
              <a:xfrm flipH="1">
                <a:off x="8185151" y="281305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3" name="Line 81"/>
              <p:cNvSpPr>
                <a:spLocks noChangeShapeType="1"/>
              </p:cNvSpPr>
              <p:nvPr/>
            </p:nvSpPr>
            <p:spPr bwMode="auto">
              <a:xfrm>
                <a:off x="2419351" y="231140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4" name="Line 82"/>
              <p:cNvSpPr>
                <a:spLocks noChangeShapeType="1"/>
              </p:cNvSpPr>
              <p:nvPr/>
            </p:nvSpPr>
            <p:spPr bwMode="auto">
              <a:xfrm flipH="1">
                <a:off x="8185151" y="231140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5" name="Line 83"/>
              <p:cNvSpPr>
                <a:spLocks noChangeShapeType="1"/>
              </p:cNvSpPr>
              <p:nvPr/>
            </p:nvSpPr>
            <p:spPr bwMode="auto">
              <a:xfrm>
                <a:off x="2419351" y="181610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6" name="Line 84"/>
              <p:cNvSpPr>
                <a:spLocks noChangeShapeType="1"/>
              </p:cNvSpPr>
              <p:nvPr/>
            </p:nvSpPr>
            <p:spPr bwMode="auto">
              <a:xfrm flipH="1">
                <a:off x="8185151" y="181610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7" name="Line 85"/>
              <p:cNvSpPr>
                <a:spLocks noChangeShapeType="1"/>
              </p:cNvSpPr>
              <p:nvPr/>
            </p:nvSpPr>
            <p:spPr bwMode="auto">
              <a:xfrm>
                <a:off x="2419351" y="131445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8" name="Line 86"/>
              <p:cNvSpPr>
                <a:spLocks noChangeShapeType="1"/>
              </p:cNvSpPr>
              <p:nvPr/>
            </p:nvSpPr>
            <p:spPr bwMode="auto">
              <a:xfrm flipH="1">
                <a:off x="8185151" y="131445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9" name="Line 87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0" name="Line 88"/>
              <p:cNvSpPr>
                <a:spLocks noChangeShapeType="1"/>
              </p:cNvSpPr>
              <p:nvPr/>
            </p:nvSpPr>
            <p:spPr bwMode="auto">
              <a:xfrm flipH="1">
                <a:off x="8185151" y="811213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1" name="Line 89"/>
              <p:cNvSpPr>
                <a:spLocks noChangeShapeType="1"/>
              </p:cNvSpPr>
              <p:nvPr/>
            </p:nvSpPr>
            <p:spPr bwMode="auto">
              <a:xfrm>
                <a:off x="2419351" y="4810125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2" name="Rectangle 90"/>
              <p:cNvSpPr>
                <a:spLocks noChangeArrowheads="1"/>
              </p:cNvSpPr>
              <p:nvPr/>
            </p:nvSpPr>
            <p:spPr bwMode="auto">
              <a:xfrm>
                <a:off x="2181226" y="473075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500</a:t>
                </a:r>
              </a:p>
            </p:txBody>
          </p:sp>
          <p:sp>
            <p:nvSpPr>
              <p:cNvPr id="1083" name="Line 91"/>
              <p:cNvSpPr>
                <a:spLocks noChangeShapeType="1"/>
              </p:cNvSpPr>
              <p:nvPr/>
            </p:nvSpPr>
            <p:spPr bwMode="auto">
              <a:xfrm flipH="1">
                <a:off x="8158163" y="4810125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4" name="Line 92"/>
              <p:cNvSpPr>
                <a:spLocks noChangeShapeType="1"/>
              </p:cNvSpPr>
              <p:nvPr/>
            </p:nvSpPr>
            <p:spPr bwMode="auto">
              <a:xfrm>
                <a:off x="2419351" y="431323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5" name="Rectangle 93"/>
              <p:cNvSpPr>
                <a:spLocks noChangeArrowheads="1"/>
              </p:cNvSpPr>
              <p:nvPr/>
            </p:nvSpPr>
            <p:spPr bwMode="auto">
              <a:xfrm>
                <a:off x="2181226" y="4262438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525</a:t>
                </a:r>
              </a:p>
            </p:txBody>
          </p:sp>
          <p:sp>
            <p:nvSpPr>
              <p:cNvPr id="1086" name="Line 94"/>
              <p:cNvSpPr>
                <a:spLocks noChangeShapeType="1"/>
              </p:cNvSpPr>
              <p:nvPr/>
            </p:nvSpPr>
            <p:spPr bwMode="auto">
              <a:xfrm flipH="1">
                <a:off x="8158163" y="431323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7" name="Line 95"/>
              <p:cNvSpPr>
                <a:spLocks noChangeShapeType="1"/>
              </p:cNvSpPr>
              <p:nvPr/>
            </p:nvSpPr>
            <p:spPr bwMode="auto">
              <a:xfrm>
                <a:off x="2419351" y="381158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8" name="Rectangle 96"/>
              <p:cNvSpPr>
                <a:spLocks noChangeArrowheads="1"/>
              </p:cNvSpPr>
              <p:nvPr/>
            </p:nvSpPr>
            <p:spPr bwMode="auto">
              <a:xfrm>
                <a:off x="2181226" y="3760788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550</a:t>
                </a:r>
              </a:p>
            </p:txBody>
          </p:sp>
          <p:sp>
            <p:nvSpPr>
              <p:cNvPr id="1089" name="Line 97"/>
              <p:cNvSpPr>
                <a:spLocks noChangeShapeType="1"/>
              </p:cNvSpPr>
              <p:nvPr/>
            </p:nvSpPr>
            <p:spPr bwMode="auto">
              <a:xfrm flipH="1">
                <a:off x="8158163" y="381158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0" name="Line 98"/>
              <p:cNvSpPr>
                <a:spLocks noChangeShapeType="1"/>
              </p:cNvSpPr>
              <p:nvPr/>
            </p:nvSpPr>
            <p:spPr bwMode="auto">
              <a:xfrm>
                <a:off x="2419351" y="331628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1" name="Rectangle 99"/>
              <p:cNvSpPr>
                <a:spLocks noChangeArrowheads="1"/>
              </p:cNvSpPr>
              <p:nvPr/>
            </p:nvSpPr>
            <p:spPr bwMode="auto">
              <a:xfrm>
                <a:off x="2181226" y="3265488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575</a:t>
                </a:r>
              </a:p>
            </p:txBody>
          </p:sp>
          <p:sp>
            <p:nvSpPr>
              <p:cNvPr id="1092" name="Line 100"/>
              <p:cNvSpPr>
                <a:spLocks noChangeShapeType="1"/>
              </p:cNvSpPr>
              <p:nvPr/>
            </p:nvSpPr>
            <p:spPr bwMode="auto">
              <a:xfrm flipH="1">
                <a:off x="8158163" y="331628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3" name="Line 101"/>
              <p:cNvSpPr>
                <a:spLocks noChangeShapeType="1"/>
              </p:cNvSpPr>
              <p:nvPr/>
            </p:nvSpPr>
            <p:spPr bwMode="auto">
              <a:xfrm>
                <a:off x="2419351" y="281305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4" name="Rectangle 102"/>
              <p:cNvSpPr>
                <a:spLocks noChangeArrowheads="1"/>
              </p:cNvSpPr>
              <p:nvPr/>
            </p:nvSpPr>
            <p:spPr bwMode="auto">
              <a:xfrm>
                <a:off x="2181226" y="276225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600</a:t>
                </a:r>
              </a:p>
            </p:txBody>
          </p:sp>
          <p:sp>
            <p:nvSpPr>
              <p:cNvPr id="1095" name="Line 103"/>
              <p:cNvSpPr>
                <a:spLocks noChangeShapeType="1"/>
              </p:cNvSpPr>
              <p:nvPr/>
            </p:nvSpPr>
            <p:spPr bwMode="auto">
              <a:xfrm flipH="1">
                <a:off x="8158163" y="281305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6" name="Line 104"/>
              <p:cNvSpPr>
                <a:spLocks noChangeShapeType="1"/>
              </p:cNvSpPr>
              <p:nvPr/>
            </p:nvSpPr>
            <p:spPr bwMode="auto">
              <a:xfrm>
                <a:off x="2419351" y="231140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7" name="Rectangle 105"/>
              <p:cNvSpPr>
                <a:spLocks noChangeArrowheads="1"/>
              </p:cNvSpPr>
              <p:nvPr/>
            </p:nvSpPr>
            <p:spPr bwMode="auto">
              <a:xfrm>
                <a:off x="2181226" y="226060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625</a:t>
                </a:r>
              </a:p>
            </p:txBody>
          </p:sp>
          <p:sp>
            <p:nvSpPr>
              <p:cNvPr id="1098" name="Line 106"/>
              <p:cNvSpPr>
                <a:spLocks noChangeShapeType="1"/>
              </p:cNvSpPr>
              <p:nvPr/>
            </p:nvSpPr>
            <p:spPr bwMode="auto">
              <a:xfrm flipH="1">
                <a:off x="8158163" y="231140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9" name="Line 107"/>
              <p:cNvSpPr>
                <a:spLocks noChangeShapeType="1"/>
              </p:cNvSpPr>
              <p:nvPr/>
            </p:nvSpPr>
            <p:spPr bwMode="auto">
              <a:xfrm>
                <a:off x="2419351" y="181610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00" name="Rectangle 108"/>
              <p:cNvSpPr>
                <a:spLocks noChangeArrowheads="1"/>
              </p:cNvSpPr>
              <p:nvPr/>
            </p:nvSpPr>
            <p:spPr bwMode="auto">
              <a:xfrm>
                <a:off x="2181226" y="176530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650</a:t>
                </a:r>
              </a:p>
            </p:txBody>
          </p:sp>
          <p:sp>
            <p:nvSpPr>
              <p:cNvPr id="1101" name="Line 109"/>
              <p:cNvSpPr>
                <a:spLocks noChangeShapeType="1"/>
              </p:cNvSpPr>
              <p:nvPr/>
            </p:nvSpPr>
            <p:spPr bwMode="auto">
              <a:xfrm flipH="1">
                <a:off x="8158163" y="181610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02" name="Line 110"/>
              <p:cNvSpPr>
                <a:spLocks noChangeShapeType="1"/>
              </p:cNvSpPr>
              <p:nvPr/>
            </p:nvSpPr>
            <p:spPr bwMode="auto">
              <a:xfrm>
                <a:off x="2419351" y="131445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03" name="Rectangle 111"/>
              <p:cNvSpPr>
                <a:spLocks noChangeArrowheads="1"/>
              </p:cNvSpPr>
              <p:nvPr/>
            </p:nvSpPr>
            <p:spPr bwMode="auto">
              <a:xfrm>
                <a:off x="2181226" y="126365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675</a:t>
                </a:r>
              </a:p>
            </p:txBody>
          </p:sp>
          <p:sp>
            <p:nvSpPr>
              <p:cNvPr id="1104" name="Line 112"/>
              <p:cNvSpPr>
                <a:spLocks noChangeShapeType="1"/>
              </p:cNvSpPr>
              <p:nvPr/>
            </p:nvSpPr>
            <p:spPr bwMode="auto">
              <a:xfrm flipH="1">
                <a:off x="8158163" y="131445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05" name="Line 113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06" name="Rectangle 114"/>
              <p:cNvSpPr>
                <a:spLocks noChangeArrowheads="1"/>
              </p:cNvSpPr>
              <p:nvPr/>
            </p:nvSpPr>
            <p:spPr bwMode="auto">
              <a:xfrm>
                <a:off x="2181226" y="76200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700</a:t>
                </a:r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3095362" y="936388"/>
                <a:ext cx="462582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Al-0.5639Si-0.9118Mg-0.1351Cu-0.2011Fe-0.095Mn</a:t>
                </a:r>
                <a:endPara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2562913" y="1399416"/>
                <a:ext cx="76120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fcc_A1</a:t>
                </a:r>
                <a:endPara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18" name="Straight Arrow Connector 117"/>
              <p:cNvCxnSpPr/>
              <p:nvPr/>
            </p:nvCxnSpPr>
            <p:spPr>
              <a:xfrm flipH="1">
                <a:off x="2466957" y="1599521"/>
                <a:ext cx="175606" cy="14963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" name="TextBox 118"/>
              <p:cNvSpPr txBox="1"/>
              <p:nvPr/>
            </p:nvSpPr>
            <p:spPr>
              <a:xfrm>
                <a:off x="7345590" y="2168267"/>
                <a:ext cx="76120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Fe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</a:p>
            </p:txBody>
          </p:sp>
          <p:cxnSp>
            <p:nvCxnSpPr>
              <p:cNvPr id="120" name="Straight Arrow Connector 119"/>
              <p:cNvCxnSpPr>
                <a:stCxn id="119" idx="2"/>
              </p:cNvCxnSpPr>
              <p:nvPr/>
            </p:nvCxnSpPr>
            <p:spPr>
              <a:xfrm flipH="1">
                <a:off x="7550588" y="2445266"/>
                <a:ext cx="175606" cy="14963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TextBox 120"/>
              <p:cNvSpPr txBox="1"/>
              <p:nvPr/>
            </p:nvSpPr>
            <p:spPr>
              <a:xfrm>
                <a:off x="6587688" y="2492503"/>
                <a:ext cx="83473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</a:t>
                </a:r>
                <a:r>
                  <a:rPr lang="en-CA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AlFeSi</a:t>
                </a:r>
                <a:endPara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7040428" y="3041942"/>
                <a:ext cx="83473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Mg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6991639" y="3530777"/>
                <a:ext cx="10274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FeMg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7402039" y="3881112"/>
                <a:ext cx="76120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Cr</a:t>
                </a:r>
                <a:endPara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5" name="TextBox 124"/>
              <p:cNvSpPr txBox="1"/>
              <p:nvPr/>
            </p:nvSpPr>
            <p:spPr>
              <a:xfrm>
                <a:off x="7814585" y="4179521"/>
                <a:ext cx="47092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</a:p>
            </p:txBody>
          </p:sp>
          <p:cxnSp>
            <p:nvCxnSpPr>
              <p:cNvPr id="126" name="Straight Arrow Connector 125"/>
              <p:cNvCxnSpPr/>
              <p:nvPr/>
            </p:nvCxnSpPr>
            <p:spPr>
              <a:xfrm>
                <a:off x="7308958" y="2652047"/>
                <a:ext cx="257482" cy="793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Arrow Connector 126"/>
              <p:cNvCxnSpPr/>
              <p:nvPr/>
            </p:nvCxnSpPr>
            <p:spPr>
              <a:xfrm flipV="1">
                <a:off x="7550163" y="2852332"/>
                <a:ext cx="168252" cy="9048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Arrow Connector 129"/>
              <p:cNvCxnSpPr/>
              <p:nvPr/>
            </p:nvCxnSpPr>
            <p:spPr>
              <a:xfrm flipV="1">
                <a:off x="7599009" y="3120707"/>
                <a:ext cx="229344" cy="2886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TextBox 130"/>
              <p:cNvSpPr txBox="1"/>
              <p:nvPr/>
            </p:nvSpPr>
            <p:spPr>
              <a:xfrm>
                <a:off x="6763386" y="2815427"/>
                <a:ext cx="83473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β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</a:t>
                </a:r>
                <a:r>
                  <a:rPr lang="en-CA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AlFeSi</a:t>
                </a:r>
                <a:endPara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2" name="Straight Arrow Connector 131"/>
              <p:cNvCxnSpPr/>
              <p:nvPr/>
            </p:nvCxnSpPr>
            <p:spPr>
              <a:xfrm flipV="1">
                <a:off x="7851399" y="3568158"/>
                <a:ext cx="229344" cy="2886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Arrow Connector 132"/>
              <p:cNvCxnSpPr/>
              <p:nvPr/>
            </p:nvCxnSpPr>
            <p:spPr>
              <a:xfrm flipV="1">
                <a:off x="7864653" y="3931019"/>
                <a:ext cx="229344" cy="2886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" name="TextBox 133"/>
              <p:cNvSpPr txBox="1"/>
              <p:nvPr/>
            </p:nvSpPr>
            <p:spPr>
              <a:xfrm>
                <a:off x="7734201" y="4048186"/>
                <a:ext cx="5706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</a:p>
            </p:txBody>
          </p:sp>
          <p:cxnSp>
            <p:nvCxnSpPr>
              <p:cNvPr id="135" name="Straight Arrow Connector 134"/>
              <p:cNvCxnSpPr/>
              <p:nvPr/>
            </p:nvCxnSpPr>
            <p:spPr>
              <a:xfrm flipV="1">
                <a:off x="7904417" y="4035811"/>
                <a:ext cx="229344" cy="2886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Arrow Connector 135"/>
              <p:cNvCxnSpPr>
                <a:stCxn id="134" idx="2"/>
              </p:cNvCxnSpPr>
              <p:nvPr/>
            </p:nvCxnSpPr>
            <p:spPr>
              <a:xfrm flipV="1">
                <a:off x="8019503" y="4156052"/>
                <a:ext cx="170631" cy="16913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8" name="TextBox 127"/>
            <p:cNvSpPr txBox="1"/>
            <p:nvPr/>
          </p:nvSpPr>
          <p:spPr>
            <a:xfrm>
              <a:off x="7550364" y="924319"/>
              <a:ext cx="5600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6008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853636" y="762000"/>
            <a:ext cx="6517897" cy="4471532"/>
            <a:chOff x="1853636" y="762000"/>
            <a:chExt cx="6517897" cy="4471532"/>
          </a:xfrm>
        </p:grpSpPr>
        <p:grpSp>
          <p:nvGrpSpPr>
            <p:cNvPr id="3" name="Group 2"/>
            <p:cNvGrpSpPr/>
            <p:nvPr/>
          </p:nvGrpSpPr>
          <p:grpSpPr>
            <a:xfrm>
              <a:off x="1853636" y="762000"/>
              <a:ext cx="6517897" cy="4471532"/>
              <a:chOff x="1853636" y="762000"/>
              <a:chExt cx="6517897" cy="4471532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2419351" y="811213"/>
                <a:ext cx="5794375" cy="3756025"/>
              </a:xfrm>
              <a:custGeom>
                <a:avLst/>
                <a:gdLst>
                  <a:gd name="T0" fmla="*/ 1 w 1025"/>
                  <a:gd name="T1" fmla="*/ 7 h 666"/>
                  <a:gd name="T2" fmla="*/ 2 w 1025"/>
                  <a:gd name="T3" fmla="*/ 21 h 666"/>
                  <a:gd name="T4" fmla="*/ 3 w 1025"/>
                  <a:gd name="T5" fmla="*/ 35 h 666"/>
                  <a:gd name="T6" fmla="*/ 4 w 1025"/>
                  <a:gd name="T7" fmla="*/ 50 h 666"/>
                  <a:gd name="T8" fmla="*/ 5 w 1025"/>
                  <a:gd name="T9" fmla="*/ 64 h 666"/>
                  <a:gd name="T10" fmla="*/ 6 w 1025"/>
                  <a:gd name="T11" fmla="*/ 78 h 666"/>
                  <a:gd name="T12" fmla="*/ 7 w 1025"/>
                  <a:gd name="T13" fmla="*/ 92 h 666"/>
                  <a:gd name="T14" fmla="*/ 7 w 1025"/>
                  <a:gd name="T15" fmla="*/ 106 h 666"/>
                  <a:gd name="T16" fmla="*/ 8 w 1025"/>
                  <a:gd name="T17" fmla="*/ 121 h 666"/>
                  <a:gd name="T18" fmla="*/ 8 w 1025"/>
                  <a:gd name="T19" fmla="*/ 135 h 666"/>
                  <a:gd name="T20" fmla="*/ 9 w 1025"/>
                  <a:gd name="T21" fmla="*/ 149 h 666"/>
                  <a:gd name="T22" fmla="*/ 9 w 1025"/>
                  <a:gd name="T23" fmla="*/ 163 h 666"/>
                  <a:gd name="T24" fmla="*/ 18 w 1025"/>
                  <a:gd name="T25" fmla="*/ 170 h 666"/>
                  <a:gd name="T26" fmla="*/ 330 w 1025"/>
                  <a:gd name="T27" fmla="*/ 184 h 666"/>
                  <a:gd name="T28" fmla="*/ 530 w 1025"/>
                  <a:gd name="T29" fmla="*/ 199 h 666"/>
                  <a:gd name="T30" fmla="*/ 649 w 1025"/>
                  <a:gd name="T31" fmla="*/ 213 h 666"/>
                  <a:gd name="T32" fmla="*/ 724 w 1025"/>
                  <a:gd name="T33" fmla="*/ 227 h 666"/>
                  <a:gd name="T34" fmla="*/ 776 w 1025"/>
                  <a:gd name="T35" fmla="*/ 241 h 666"/>
                  <a:gd name="T36" fmla="*/ 813 w 1025"/>
                  <a:gd name="T37" fmla="*/ 255 h 666"/>
                  <a:gd name="T38" fmla="*/ 842 w 1025"/>
                  <a:gd name="T39" fmla="*/ 269 h 666"/>
                  <a:gd name="T40" fmla="*/ 864 w 1025"/>
                  <a:gd name="T41" fmla="*/ 284 h 666"/>
                  <a:gd name="T42" fmla="*/ 881 w 1025"/>
                  <a:gd name="T43" fmla="*/ 297 h 666"/>
                  <a:gd name="T44" fmla="*/ 892 w 1025"/>
                  <a:gd name="T45" fmla="*/ 305 h 666"/>
                  <a:gd name="T46" fmla="*/ 908 w 1025"/>
                  <a:gd name="T47" fmla="*/ 319 h 666"/>
                  <a:gd name="T48" fmla="*/ 921 w 1025"/>
                  <a:gd name="T49" fmla="*/ 333 h 666"/>
                  <a:gd name="T50" fmla="*/ 932 w 1025"/>
                  <a:gd name="T51" fmla="*/ 347 h 666"/>
                  <a:gd name="T52" fmla="*/ 940 w 1025"/>
                  <a:gd name="T53" fmla="*/ 362 h 666"/>
                  <a:gd name="T54" fmla="*/ 945 w 1025"/>
                  <a:gd name="T55" fmla="*/ 370 h 666"/>
                  <a:gd name="T56" fmla="*/ 951 w 1025"/>
                  <a:gd name="T57" fmla="*/ 383 h 666"/>
                  <a:gd name="T58" fmla="*/ 957 w 1025"/>
                  <a:gd name="T59" fmla="*/ 397 h 666"/>
                  <a:gd name="T60" fmla="*/ 963 w 1025"/>
                  <a:gd name="T61" fmla="*/ 411 h 666"/>
                  <a:gd name="T62" fmla="*/ 970 w 1025"/>
                  <a:gd name="T63" fmla="*/ 418 h 666"/>
                  <a:gd name="T64" fmla="*/ 982 w 1025"/>
                  <a:gd name="T65" fmla="*/ 432 h 666"/>
                  <a:gd name="T66" fmla="*/ 989 w 1025"/>
                  <a:gd name="T67" fmla="*/ 447 h 666"/>
                  <a:gd name="T68" fmla="*/ 994 w 1025"/>
                  <a:gd name="T69" fmla="*/ 461 h 666"/>
                  <a:gd name="T70" fmla="*/ 998 w 1025"/>
                  <a:gd name="T71" fmla="*/ 475 h 666"/>
                  <a:gd name="T72" fmla="*/ 1000 w 1025"/>
                  <a:gd name="T73" fmla="*/ 482 h 666"/>
                  <a:gd name="T74" fmla="*/ 1003 w 1025"/>
                  <a:gd name="T75" fmla="*/ 496 h 666"/>
                  <a:gd name="T76" fmla="*/ 1005 w 1025"/>
                  <a:gd name="T77" fmla="*/ 510 h 666"/>
                  <a:gd name="T78" fmla="*/ 1006 w 1025"/>
                  <a:gd name="T79" fmla="*/ 525 h 666"/>
                  <a:gd name="T80" fmla="*/ 1008 w 1025"/>
                  <a:gd name="T81" fmla="*/ 539 h 666"/>
                  <a:gd name="T82" fmla="*/ 1009 w 1025"/>
                  <a:gd name="T83" fmla="*/ 549 h 666"/>
                  <a:gd name="T84" fmla="*/ 1012 w 1025"/>
                  <a:gd name="T85" fmla="*/ 560 h 666"/>
                  <a:gd name="T86" fmla="*/ 1014 w 1025"/>
                  <a:gd name="T87" fmla="*/ 567 h 666"/>
                  <a:gd name="T88" fmla="*/ 1017 w 1025"/>
                  <a:gd name="T89" fmla="*/ 574 h 666"/>
                  <a:gd name="T90" fmla="*/ 1019 w 1025"/>
                  <a:gd name="T91" fmla="*/ 588 h 666"/>
                  <a:gd name="T92" fmla="*/ 1020 w 1025"/>
                  <a:gd name="T93" fmla="*/ 596 h 666"/>
                  <a:gd name="T94" fmla="*/ 1021 w 1025"/>
                  <a:gd name="T95" fmla="*/ 610 h 666"/>
                  <a:gd name="T96" fmla="*/ 1022 w 1025"/>
                  <a:gd name="T97" fmla="*/ 624 h 666"/>
                  <a:gd name="T98" fmla="*/ 1022 w 1025"/>
                  <a:gd name="T99" fmla="*/ 638 h 666"/>
                  <a:gd name="T100" fmla="*/ 1022 w 1025"/>
                  <a:gd name="T101" fmla="*/ 652 h 666"/>
                  <a:gd name="T102" fmla="*/ 1023 w 1025"/>
                  <a:gd name="T103" fmla="*/ 666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25" h="666">
                    <a:moveTo>
                      <a:pt x="0" y="0"/>
                    </a:moveTo>
                    <a:lnTo>
                      <a:pt x="1" y="7"/>
                    </a:lnTo>
                    <a:lnTo>
                      <a:pt x="2" y="14"/>
                    </a:lnTo>
                    <a:lnTo>
                      <a:pt x="2" y="21"/>
                    </a:lnTo>
                    <a:lnTo>
                      <a:pt x="3" y="28"/>
                    </a:lnTo>
                    <a:lnTo>
                      <a:pt x="3" y="35"/>
                    </a:lnTo>
                    <a:lnTo>
                      <a:pt x="4" y="43"/>
                    </a:lnTo>
                    <a:lnTo>
                      <a:pt x="4" y="50"/>
                    </a:lnTo>
                    <a:lnTo>
                      <a:pt x="5" y="57"/>
                    </a:lnTo>
                    <a:lnTo>
                      <a:pt x="5" y="64"/>
                    </a:lnTo>
                    <a:lnTo>
                      <a:pt x="6" y="71"/>
                    </a:lnTo>
                    <a:lnTo>
                      <a:pt x="6" y="78"/>
                    </a:lnTo>
                    <a:lnTo>
                      <a:pt x="6" y="85"/>
                    </a:lnTo>
                    <a:lnTo>
                      <a:pt x="7" y="92"/>
                    </a:lnTo>
                    <a:lnTo>
                      <a:pt x="7" y="99"/>
                    </a:lnTo>
                    <a:lnTo>
                      <a:pt x="7" y="106"/>
                    </a:lnTo>
                    <a:lnTo>
                      <a:pt x="8" y="113"/>
                    </a:lnTo>
                    <a:lnTo>
                      <a:pt x="8" y="121"/>
                    </a:lnTo>
                    <a:lnTo>
                      <a:pt x="8" y="128"/>
                    </a:lnTo>
                    <a:lnTo>
                      <a:pt x="8" y="135"/>
                    </a:lnTo>
                    <a:lnTo>
                      <a:pt x="9" y="142"/>
                    </a:lnTo>
                    <a:lnTo>
                      <a:pt x="9" y="149"/>
                    </a:lnTo>
                    <a:lnTo>
                      <a:pt x="9" y="156"/>
                    </a:lnTo>
                    <a:lnTo>
                      <a:pt x="9" y="163"/>
                    </a:lnTo>
                    <a:lnTo>
                      <a:pt x="9" y="170"/>
                    </a:lnTo>
                    <a:lnTo>
                      <a:pt x="18" y="170"/>
                    </a:lnTo>
                    <a:lnTo>
                      <a:pt x="188" y="177"/>
                    </a:lnTo>
                    <a:lnTo>
                      <a:pt x="330" y="184"/>
                    </a:lnTo>
                    <a:lnTo>
                      <a:pt x="443" y="191"/>
                    </a:lnTo>
                    <a:lnTo>
                      <a:pt x="530" y="199"/>
                    </a:lnTo>
                    <a:lnTo>
                      <a:pt x="597" y="206"/>
                    </a:lnTo>
                    <a:lnTo>
                      <a:pt x="649" y="213"/>
                    </a:lnTo>
                    <a:lnTo>
                      <a:pt x="690" y="220"/>
                    </a:lnTo>
                    <a:lnTo>
                      <a:pt x="724" y="227"/>
                    </a:lnTo>
                    <a:lnTo>
                      <a:pt x="752" y="234"/>
                    </a:lnTo>
                    <a:lnTo>
                      <a:pt x="776" y="241"/>
                    </a:lnTo>
                    <a:lnTo>
                      <a:pt x="796" y="248"/>
                    </a:lnTo>
                    <a:lnTo>
                      <a:pt x="813" y="255"/>
                    </a:lnTo>
                    <a:lnTo>
                      <a:pt x="828" y="262"/>
                    </a:lnTo>
                    <a:lnTo>
                      <a:pt x="842" y="269"/>
                    </a:lnTo>
                    <a:lnTo>
                      <a:pt x="853" y="277"/>
                    </a:lnTo>
                    <a:lnTo>
                      <a:pt x="864" y="284"/>
                    </a:lnTo>
                    <a:lnTo>
                      <a:pt x="873" y="291"/>
                    </a:lnTo>
                    <a:lnTo>
                      <a:pt x="881" y="297"/>
                    </a:lnTo>
                    <a:lnTo>
                      <a:pt x="882" y="298"/>
                    </a:lnTo>
                    <a:lnTo>
                      <a:pt x="892" y="305"/>
                    </a:lnTo>
                    <a:lnTo>
                      <a:pt x="901" y="312"/>
                    </a:lnTo>
                    <a:lnTo>
                      <a:pt x="908" y="319"/>
                    </a:lnTo>
                    <a:lnTo>
                      <a:pt x="915" y="326"/>
                    </a:lnTo>
                    <a:lnTo>
                      <a:pt x="921" y="333"/>
                    </a:lnTo>
                    <a:lnTo>
                      <a:pt x="927" y="340"/>
                    </a:lnTo>
                    <a:lnTo>
                      <a:pt x="932" y="347"/>
                    </a:lnTo>
                    <a:lnTo>
                      <a:pt x="936" y="354"/>
                    </a:lnTo>
                    <a:lnTo>
                      <a:pt x="940" y="362"/>
                    </a:lnTo>
                    <a:lnTo>
                      <a:pt x="944" y="369"/>
                    </a:lnTo>
                    <a:lnTo>
                      <a:pt x="945" y="370"/>
                    </a:lnTo>
                    <a:lnTo>
                      <a:pt x="948" y="376"/>
                    </a:lnTo>
                    <a:lnTo>
                      <a:pt x="951" y="383"/>
                    </a:lnTo>
                    <a:lnTo>
                      <a:pt x="955" y="390"/>
                    </a:lnTo>
                    <a:lnTo>
                      <a:pt x="957" y="397"/>
                    </a:lnTo>
                    <a:lnTo>
                      <a:pt x="960" y="404"/>
                    </a:lnTo>
                    <a:lnTo>
                      <a:pt x="963" y="411"/>
                    </a:lnTo>
                    <a:lnTo>
                      <a:pt x="963" y="413"/>
                    </a:lnTo>
                    <a:lnTo>
                      <a:pt x="970" y="418"/>
                    </a:lnTo>
                    <a:lnTo>
                      <a:pt x="977" y="425"/>
                    </a:lnTo>
                    <a:lnTo>
                      <a:pt x="982" y="432"/>
                    </a:lnTo>
                    <a:lnTo>
                      <a:pt x="986" y="440"/>
                    </a:lnTo>
                    <a:lnTo>
                      <a:pt x="989" y="447"/>
                    </a:lnTo>
                    <a:lnTo>
                      <a:pt x="992" y="454"/>
                    </a:lnTo>
                    <a:lnTo>
                      <a:pt x="994" y="461"/>
                    </a:lnTo>
                    <a:lnTo>
                      <a:pt x="996" y="468"/>
                    </a:lnTo>
                    <a:lnTo>
                      <a:pt x="998" y="475"/>
                    </a:lnTo>
                    <a:lnTo>
                      <a:pt x="999" y="481"/>
                    </a:lnTo>
                    <a:lnTo>
                      <a:pt x="1000" y="482"/>
                    </a:lnTo>
                    <a:lnTo>
                      <a:pt x="1001" y="489"/>
                    </a:lnTo>
                    <a:lnTo>
                      <a:pt x="1003" y="496"/>
                    </a:lnTo>
                    <a:lnTo>
                      <a:pt x="1004" y="503"/>
                    </a:lnTo>
                    <a:lnTo>
                      <a:pt x="1005" y="510"/>
                    </a:lnTo>
                    <a:lnTo>
                      <a:pt x="1006" y="518"/>
                    </a:lnTo>
                    <a:lnTo>
                      <a:pt x="1006" y="525"/>
                    </a:lnTo>
                    <a:lnTo>
                      <a:pt x="1007" y="532"/>
                    </a:lnTo>
                    <a:lnTo>
                      <a:pt x="1008" y="539"/>
                    </a:lnTo>
                    <a:lnTo>
                      <a:pt x="1008" y="546"/>
                    </a:lnTo>
                    <a:lnTo>
                      <a:pt x="1009" y="549"/>
                    </a:lnTo>
                    <a:lnTo>
                      <a:pt x="1010" y="553"/>
                    </a:lnTo>
                    <a:lnTo>
                      <a:pt x="1012" y="560"/>
                    </a:lnTo>
                    <a:lnTo>
                      <a:pt x="1012" y="560"/>
                    </a:lnTo>
                    <a:lnTo>
                      <a:pt x="1014" y="567"/>
                    </a:lnTo>
                    <a:lnTo>
                      <a:pt x="1015" y="569"/>
                    </a:lnTo>
                    <a:lnTo>
                      <a:pt x="1017" y="574"/>
                    </a:lnTo>
                    <a:lnTo>
                      <a:pt x="1018" y="581"/>
                    </a:lnTo>
                    <a:lnTo>
                      <a:pt x="1019" y="588"/>
                    </a:lnTo>
                    <a:lnTo>
                      <a:pt x="1020" y="592"/>
                    </a:lnTo>
                    <a:lnTo>
                      <a:pt x="1020" y="596"/>
                    </a:lnTo>
                    <a:lnTo>
                      <a:pt x="1021" y="603"/>
                    </a:lnTo>
                    <a:lnTo>
                      <a:pt x="1021" y="610"/>
                    </a:lnTo>
                    <a:lnTo>
                      <a:pt x="1021" y="617"/>
                    </a:lnTo>
                    <a:lnTo>
                      <a:pt x="1022" y="624"/>
                    </a:lnTo>
                    <a:lnTo>
                      <a:pt x="1022" y="631"/>
                    </a:lnTo>
                    <a:lnTo>
                      <a:pt x="1022" y="638"/>
                    </a:lnTo>
                    <a:lnTo>
                      <a:pt x="1022" y="645"/>
                    </a:lnTo>
                    <a:lnTo>
                      <a:pt x="1022" y="652"/>
                    </a:lnTo>
                    <a:lnTo>
                      <a:pt x="1023" y="659"/>
                    </a:lnTo>
                    <a:lnTo>
                      <a:pt x="1023" y="666"/>
                    </a:lnTo>
                    <a:lnTo>
                      <a:pt x="1025" y="666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7" name="Line 7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57943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8" name="Line 8"/>
              <p:cNvSpPr>
                <a:spLocks noChangeShapeType="1"/>
              </p:cNvSpPr>
              <p:nvPr/>
            </p:nvSpPr>
            <p:spPr bwMode="auto">
              <a:xfrm>
                <a:off x="2419351" y="4810125"/>
                <a:ext cx="57943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9" name="Line 9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0" cy="399891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" name="Line 10"/>
              <p:cNvSpPr>
                <a:spLocks noChangeShapeType="1"/>
              </p:cNvSpPr>
              <p:nvPr/>
            </p:nvSpPr>
            <p:spPr bwMode="auto">
              <a:xfrm>
                <a:off x="8213726" y="811213"/>
                <a:ext cx="0" cy="399891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3" name="Rectangle 14"/>
              <p:cNvSpPr>
                <a:spLocks noChangeArrowheads="1"/>
              </p:cNvSpPr>
              <p:nvPr/>
            </p:nvSpPr>
            <p:spPr bwMode="auto">
              <a:xfrm>
                <a:off x="4657726" y="5018088"/>
                <a:ext cx="169270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US" sz="1400" b="1" dirty="0">
                    <a:latin typeface="Times New Roman" panose="02020603050405020304" pitchFamily="18" charset="0"/>
                  </a:rPr>
                  <a:t>Mass percent</a:t>
                </a:r>
                <a:r>
                  <a:rPr kumimoji="0" lang="en-US" altLang="en-US" sz="1400" b="1" i="0" u="none" strike="noStrike" cap="none" normalizeH="0" baseline="0" dirty="0">
                    <a:ln>
                      <a:noFill/>
                    </a:ln>
                    <a:effectLst/>
                    <a:latin typeface="Times New Roman" panose="02020603050405020304" pitchFamily="18" charset="0"/>
                  </a:rPr>
                  <a:t> of Solid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effectLst/>
                </a:endParaRPr>
              </a:p>
            </p:txBody>
          </p:sp>
          <p:sp>
            <p:nvSpPr>
              <p:cNvPr id="14" name="Rectangle 15"/>
              <p:cNvSpPr>
                <a:spLocks noChangeArrowheads="1"/>
              </p:cNvSpPr>
              <p:nvPr/>
            </p:nvSpPr>
            <p:spPr bwMode="auto">
              <a:xfrm rot="16200000">
                <a:off x="1326825" y="2622778"/>
                <a:ext cx="1269065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400" b="1" i="0" u="none" strike="noStrike" cap="none" normalizeH="0" baseline="0" dirty="0">
                    <a:ln>
                      <a:noFill/>
                    </a:ln>
                    <a:effectLst/>
                    <a:latin typeface="Times New Roman" panose="02020603050405020304" pitchFamily="18" charset="0"/>
                  </a:rPr>
                  <a:t>Temperature, ᵒC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effectLst/>
                </a:endParaRPr>
              </a:p>
            </p:txBody>
          </p:sp>
          <p:sp>
            <p:nvSpPr>
              <p:cNvPr id="15" name="Line 16"/>
              <p:cNvSpPr>
                <a:spLocks noChangeShapeType="1"/>
              </p:cNvSpPr>
              <p:nvPr/>
            </p:nvSpPr>
            <p:spPr bwMode="auto">
              <a:xfrm flipV="1">
                <a:off x="2419351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6" name="Line 17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7" name="Line 18"/>
              <p:cNvSpPr>
                <a:spLocks noChangeShapeType="1"/>
              </p:cNvSpPr>
              <p:nvPr/>
            </p:nvSpPr>
            <p:spPr bwMode="auto">
              <a:xfrm flipV="1">
                <a:off x="2995613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8" name="Line 19"/>
              <p:cNvSpPr>
                <a:spLocks noChangeShapeType="1"/>
              </p:cNvSpPr>
              <p:nvPr/>
            </p:nvSpPr>
            <p:spPr bwMode="auto">
              <a:xfrm>
                <a:off x="2995613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9" name="Line 20"/>
              <p:cNvSpPr>
                <a:spLocks noChangeShapeType="1"/>
              </p:cNvSpPr>
              <p:nvPr/>
            </p:nvSpPr>
            <p:spPr bwMode="auto">
              <a:xfrm flipV="1">
                <a:off x="3578226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0" name="Line 21"/>
              <p:cNvSpPr>
                <a:spLocks noChangeShapeType="1"/>
              </p:cNvSpPr>
              <p:nvPr/>
            </p:nvSpPr>
            <p:spPr bwMode="auto">
              <a:xfrm>
                <a:off x="3578226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1" name="Line 22"/>
              <p:cNvSpPr>
                <a:spLocks noChangeShapeType="1"/>
              </p:cNvSpPr>
              <p:nvPr/>
            </p:nvSpPr>
            <p:spPr bwMode="auto">
              <a:xfrm flipV="1">
                <a:off x="4154488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2" name="Line 23"/>
              <p:cNvSpPr>
                <a:spLocks noChangeShapeType="1"/>
              </p:cNvSpPr>
              <p:nvPr/>
            </p:nvSpPr>
            <p:spPr bwMode="auto">
              <a:xfrm>
                <a:off x="4154488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3" name="Line 24"/>
              <p:cNvSpPr>
                <a:spLocks noChangeShapeType="1"/>
              </p:cNvSpPr>
              <p:nvPr/>
            </p:nvSpPr>
            <p:spPr bwMode="auto">
              <a:xfrm flipV="1">
                <a:off x="4737101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4" name="Line 25"/>
              <p:cNvSpPr>
                <a:spLocks noChangeShapeType="1"/>
              </p:cNvSpPr>
              <p:nvPr/>
            </p:nvSpPr>
            <p:spPr bwMode="auto">
              <a:xfrm>
                <a:off x="4737101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5" name="Line 26"/>
              <p:cNvSpPr>
                <a:spLocks noChangeShapeType="1"/>
              </p:cNvSpPr>
              <p:nvPr/>
            </p:nvSpPr>
            <p:spPr bwMode="auto">
              <a:xfrm flipV="1">
                <a:off x="5313363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6" name="Line 27"/>
              <p:cNvSpPr>
                <a:spLocks noChangeShapeType="1"/>
              </p:cNvSpPr>
              <p:nvPr/>
            </p:nvSpPr>
            <p:spPr bwMode="auto">
              <a:xfrm>
                <a:off x="5313363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7" name="Line 28"/>
              <p:cNvSpPr>
                <a:spLocks noChangeShapeType="1"/>
              </p:cNvSpPr>
              <p:nvPr/>
            </p:nvSpPr>
            <p:spPr bwMode="auto">
              <a:xfrm flipV="1">
                <a:off x="5895976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8" name="Line 29"/>
              <p:cNvSpPr>
                <a:spLocks noChangeShapeType="1"/>
              </p:cNvSpPr>
              <p:nvPr/>
            </p:nvSpPr>
            <p:spPr bwMode="auto">
              <a:xfrm>
                <a:off x="5895976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29" name="Line 30"/>
              <p:cNvSpPr>
                <a:spLocks noChangeShapeType="1"/>
              </p:cNvSpPr>
              <p:nvPr/>
            </p:nvSpPr>
            <p:spPr bwMode="auto">
              <a:xfrm flipV="1">
                <a:off x="6472238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30" name="Line 31"/>
              <p:cNvSpPr>
                <a:spLocks noChangeShapeType="1"/>
              </p:cNvSpPr>
              <p:nvPr/>
            </p:nvSpPr>
            <p:spPr bwMode="auto">
              <a:xfrm>
                <a:off x="6472238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31" name="Line 32"/>
              <p:cNvSpPr>
                <a:spLocks noChangeShapeType="1"/>
              </p:cNvSpPr>
              <p:nvPr/>
            </p:nvSpPr>
            <p:spPr bwMode="auto">
              <a:xfrm flipV="1">
                <a:off x="7054851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4" name="Line 33"/>
              <p:cNvSpPr>
                <a:spLocks noChangeShapeType="1"/>
              </p:cNvSpPr>
              <p:nvPr/>
            </p:nvSpPr>
            <p:spPr bwMode="auto">
              <a:xfrm>
                <a:off x="7054851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5" name="Line 34"/>
              <p:cNvSpPr>
                <a:spLocks noChangeShapeType="1"/>
              </p:cNvSpPr>
              <p:nvPr/>
            </p:nvSpPr>
            <p:spPr bwMode="auto">
              <a:xfrm flipV="1">
                <a:off x="7631113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6" name="Line 35"/>
              <p:cNvSpPr>
                <a:spLocks noChangeShapeType="1"/>
              </p:cNvSpPr>
              <p:nvPr/>
            </p:nvSpPr>
            <p:spPr bwMode="auto">
              <a:xfrm>
                <a:off x="7631113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7" name="Line 36"/>
              <p:cNvSpPr>
                <a:spLocks noChangeShapeType="1"/>
              </p:cNvSpPr>
              <p:nvPr/>
            </p:nvSpPr>
            <p:spPr bwMode="auto">
              <a:xfrm flipV="1">
                <a:off x="8213726" y="4781550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8" name="Line 37"/>
              <p:cNvSpPr>
                <a:spLocks noChangeShapeType="1"/>
              </p:cNvSpPr>
              <p:nvPr/>
            </p:nvSpPr>
            <p:spPr bwMode="auto">
              <a:xfrm>
                <a:off x="8213726" y="811213"/>
                <a:ext cx="0" cy="2857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29" name="Line 38"/>
              <p:cNvSpPr>
                <a:spLocks noChangeShapeType="1"/>
              </p:cNvSpPr>
              <p:nvPr/>
            </p:nvSpPr>
            <p:spPr bwMode="auto">
              <a:xfrm flipV="1">
                <a:off x="2419351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0" name="Rectangle 39"/>
              <p:cNvSpPr>
                <a:spLocks noChangeArrowheads="1"/>
              </p:cNvSpPr>
              <p:nvPr/>
            </p:nvSpPr>
            <p:spPr bwMode="auto">
              <a:xfrm>
                <a:off x="2408238" y="4865688"/>
                <a:ext cx="76944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1031" name="Line 40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2" name="Line 41"/>
              <p:cNvSpPr>
                <a:spLocks noChangeShapeType="1"/>
              </p:cNvSpPr>
              <p:nvPr/>
            </p:nvSpPr>
            <p:spPr bwMode="auto">
              <a:xfrm flipV="1">
                <a:off x="2995613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3" name="Rectangle 42"/>
              <p:cNvSpPr>
                <a:spLocks noChangeArrowheads="1"/>
              </p:cNvSpPr>
              <p:nvPr/>
            </p:nvSpPr>
            <p:spPr bwMode="auto">
              <a:xfrm>
                <a:off x="2944813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</a:p>
            </p:txBody>
          </p:sp>
          <p:sp>
            <p:nvSpPr>
              <p:cNvPr id="1034" name="Line 43"/>
              <p:cNvSpPr>
                <a:spLocks noChangeShapeType="1"/>
              </p:cNvSpPr>
              <p:nvPr/>
            </p:nvSpPr>
            <p:spPr bwMode="auto">
              <a:xfrm>
                <a:off x="2995613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6" name="Line 44"/>
              <p:cNvSpPr>
                <a:spLocks noChangeShapeType="1"/>
              </p:cNvSpPr>
              <p:nvPr/>
            </p:nvSpPr>
            <p:spPr bwMode="auto">
              <a:xfrm flipV="1">
                <a:off x="3578226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7" name="Rectangle 45"/>
              <p:cNvSpPr>
                <a:spLocks noChangeArrowheads="1"/>
              </p:cNvSpPr>
              <p:nvPr/>
            </p:nvSpPr>
            <p:spPr bwMode="auto">
              <a:xfrm>
                <a:off x="3527426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</a:p>
            </p:txBody>
          </p:sp>
          <p:sp>
            <p:nvSpPr>
              <p:cNvPr id="1038" name="Line 46"/>
              <p:cNvSpPr>
                <a:spLocks noChangeShapeType="1"/>
              </p:cNvSpPr>
              <p:nvPr/>
            </p:nvSpPr>
            <p:spPr bwMode="auto">
              <a:xfrm>
                <a:off x="3578226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39" name="Line 47"/>
              <p:cNvSpPr>
                <a:spLocks noChangeShapeType="1"/>
              </p:cNvSpPr>
              <p:nvPr/>
            </p:nvSpPr>
            <p:spPr bwMode="auto">
              <a:xfrm flipV="1">
                <a:off x="4154488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0" name="Rectangle 48"/>
              <p:cNvSpPr>
                <a:spLocks noChangeArrowheads="1"/>
              </p:cNvSpPr>
              <p:nvPr/>
            </p:nvSpPr>
            <p:spPr bwMode="auto">
              <a:xfrm>
                <a:off x="4103688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</a:t>
                </a:r>
              </a:p>
            </p:txBody>
          </p:sp>
          <p:sp>
            <p:nvSpPr>
              <p:cNvPr id="1041" name="Line 49"/>
              <p:cNvSpPr>
                <a:spLocks noChangeShapeType="1"/>
              </p:cNvSpPr>
              <p:nvPr/>
            </p:nvSpPr>
            <p:spPr bwMode="auto">
              <a:xfrm>
                <a:off x="4154488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2" name="Line 50"/>
              <p:cNvSpPr>
                <a:spLocks noChangeShapeType="1"/>
              </p:cNvSpPr>
              <p:nvPr/>
            </p:nvSpPr>
            <p:spPr bwMode="auto">
              <a:xfrm flipV="1">
                <a:off x="4737101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3" name="Rectangle 51"/>
              <p:cNvSpPr>
                <a:spLocks noChangeArrowheads="1"/>
              </p:cNvSpPr>
              <p:nvPr/>
            </p:nvSpPr>
            <p:spPr bwMode="auto">
              <a:xfrm>
                <a:off x="4686301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</a:t>
                </a:r>
              </a:p>
            </p:txBody>
          </p:sp>
          <p:sp>
            <p:nvSpPr>
              <p:cNvPr id="1044" name="Line 52"/>
              <p:cNvSpPr>
                <a:spLocks noChangeShapeType="1"/>
              </p:cNvSpPr>
              <p:nvPr/>
            </p:nvSpPr>
            <p:spPr bwMode="auto">
              <a:xfrm>
                <a:off x="4737101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5" name="Line 53"/>
              <p:cNvSpPr>
                <a:spLocks noChangeShapeType="1"/>
              </p:cNvSpPr>
              <p:nvPr/>
            </p:nvSpPr>
            <p:spPr bwMode="auto">
              <a:xfrm flipV="1">
                <a:off x="5313363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6" name="Rectangle 54"/>
              <p:cNvSpPr>
                <a:spLocks noChangeArrowheads="1"/>
              </p:cNvSpPr>
              <p:nvPr/>
            </p:nvSpPr>
            <p:spPr bwMode="auto">
              <a:xfrm>
                <a:off x="5262563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</a:t>
                </a:r>
              </a:p>
            </p:txBody>
          </p:sp>
          <p:sp>
            <p:nvSpPr>
              <p:cNvPr id="1047" name="Line 55"/>
              <p:cNvSpPr>
                <a:spLocks noChangeShapeType="1"/>
              </p:cNvSpPr>
              <p:nvPr/>
            </p:nvSpPr>
            <p:spPr bwMode="auto">
              <a:xfrm>
                <a:off x="5313363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8" name="Line 56"/>
              <p:cNvSpPr>
                <a:spLocks noChangeShapeType="1"/>
              </p:cNvSpPr>
              <p:nvPr/>
            </p:nvSpPr>
            <p:spPr bwMode="auto">
              <a:xfrm flipV="1">
                <a:off x="5895976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49" name="Rectangle 57"/>
              <p:cNvSpPr>
                <a:spLocks noChangeArrowheads="1"/>
              </p:cNvSpPr>
              <p:nvPr/>
            </p:nvSpPr>
            <p:spPr bwMode="auto">
              <a:xfrm>
                <a:off x="5845176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60</a:t>
                </a:r>
              </a:p>
            </p:txBody>
          </p:sp>
          <p:sp>
            <p:nvSpPr>
              <p:cNvPr id="1050" name="Line 58"/>
              <p:cNvSpPr>
                <a:spLocks noChangeShapeType="1"/>
              </p:cNvSpPr>
              <p:nvPr/>
            </p:nvSpPr>
            <p:spPr bwMode="auto">
              <a:xfrm>
                <a:off x="5895976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1" name="Line 59"/>
              <p:cNvSpPr>
                <a:spLocks noChangeShapeType="1"/>
              </p:cNvSpPr>
              <p:nvPr/>
            </p:nvSpPr>
            <p:spPr bwMode="auto">
              <a:xfrm flipV="1">
                <a:off x="6472238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2" name="Rectangle 60"/>
              <p:cNvSpPr>
                <a:spLocks noChangeArrowheads="1"/>
              </p:cNvSpPr>
              <p:nvPr/>
            </p:nvSpPr>
            <p:spPr bwMode="auto">
              <a:xfrm>
                <a:off x="6421438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70</a:t>
                </a:r>
              </a:p>
            </p:txBody>
          </p:sp>
          <p:sp>
            <p:nvSpPr>
              <p:cNvPr id="1053" name="Line 61"/>
              <p:cNvSpPr>
                <a:spLocks noChangeShapeType="1"/>
              </p:cNvSpPr>
              <p:nvPr/>
            </p:nvSpPr>
            <p:spPr bwMode="auto">
              <a:xfrm>
                <a:off x="6472238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4" name="Line 62"/>
              <p:cNvSpPr>
                <a:spLocks noChangeShapeType="1"/>
              </p:cNvSpPr>
              <p:nvPr/>
            </p:nvSpPr>
            <p:spPr bwMode="auto">
              <a:xfrm flipV="1">
                <a:off x="7054851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5" name="Rectangle 63"/>
              <p:cNvSpPr>
                <a:spLocks noChangeArrowheads="1"/>
              </p:cNvSpPr>
              <p:nvPr/>
            </p:nvSpPr>
            <p:spPr bwMode="auto">
              <a:xfrm>
                <a:off x="7004051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80</a:t>
                </a:r>
              </a:p>
            </p:txBody>
          </p:sp>
          <p:sp>
            <p:nvSpPr>
              <p:cNvPr id="1056" name="Line 64"/>
              <p:cNvSpPr>
                <a:spLocks noChangeShapeType="1"/>
              </p:cNvSpPr>
              <p:nvPr/>
            </p:nvSpPr>
            <p:spPr bwMode="auto">
              <a:xfrm>
                <a:off x="7054851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7" name="Line 65"/>
              <p:cNvSpPr>
                <a:spLocks noChangeShapeType="1"/>
              </p:cNvSpPr>
              <p:nvPr/>
            </p:nvSpPr>
            <p:spPr bwMode="auto">
              <a:xfrm flipV="1">
                <a:off x="7631113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58" name="Rectangle 66"/>
              <p:cNvSpPr>
                <a:spLocks noChangeArrowheads="1"/>
              </p:cNvSpPr>
              <p:nvPr/>
            </p:nvSpPr>
            <p:spPr bwMode="auto">
              <a:xfrm>
                <a:off x="7580313" y="4865688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90</a:t>
                </a:r>
              </a:p>
            </p:txBody>
          </p:sp>
          <p:sp>
            <p:nvSpPr>
              <p:cNvPr id="1059" name="Line 67"/>
              <p:cNvSpPr>
                <a:spLocks noChangeShapeType="1"/>
              </p:cNvSpPr>
              <p:nvPr/>
            </p:nvSpPr>
            <p:spPr bwMode="auto">
              <a:xfrm>
                <a:off x="7631113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0" name="Line 68"/>
              <p:cNvSpPr>
                <a:spLocks noChangeShapeType="1"/>
              </p:cNvSpPr>
              <p:nvPr/>
            </p:nvSpPr>
            <p:spPr bwMode="auto">
              <a:xfrm flipV="1">
                <a:off x="8213726" y="4752975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1" name="Rectangle 69"/>
              <p:cNvSpPr>
                <a:spLocks noChangeArrowheads="1"/>
              </p:cNvSpPr>
              <p:nvPr/>
            </p:nvSpPr>
            <p:spPr bwMode="auto">
              <a:xfrm>
                <a:off x="8140701" y="4865688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100</a:t>
                </a:r>
              </a:p>
            </p:txBody>
          </p:sp>
          <p:sp>
            <p:nvSpPr>
              <p:cNvPr id="1062" name="Line 70"/>
              <p:cNvSpPr>
                <a:spLocks noChangeShapeType="1"/>
              </p:cNvSpPr>
              <p:nvPr/>
            </p:nvSpPr>
            <p:spPr bwMode="auto">
              <a:xfrm>
                <a:off x="8213726" y="811213"/>
                <a:ext cx="0" cy="5715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3" name="Line 71"/>
              <p:cNvSpPr>
                <a:spLocks noChangeShapeType="1"/>
              </p:cNvSpPr>
              <p:nvPr/>
            </p:nvSpPr>
            <p:spPr bwMode="auto">
              <a:xfrm>
                <a:off x="2419351" y="4810125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4" name="Line 72"/>
              <p:cNvSpPr>
                <a:spLocks noChangeShapeType="1"/>
              </p:cNvSpPr>
              <p:nvPr/>
            </p:nvSpPr>
            <p:spPr bwMode="auto">
              <a:xfrm flipH="1">
                <a:off x="8185151" y="4810125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5" name="Line 73"/>
              <p:cNvSpPr>
                <a:spLocks noChangeShapeType="1"/>
              </p:cNvSpPr>
              <p:nvPr/>
            </p:nvSpPr>
            <p:spPr bwMode="auto">
              <a:xfrm>
                <a:off x="2419351" y="431323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6" name="Line 74"/>
              <p:cNvSpPr>
                <a:spLocks noChangeShapeType="1"/>
              </p:cNvSpPr>
              <p:nvPr/>
            </p:nvSpPr>
            <p:spPr bwMode="auto">
              <a:xfrm flipH="1">
                <a:off x="8185151" y="431323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7" name="Line 75"/>
              <p:cNvSpPr>
                <a:spLocks noChangeShapeType="1"/>
              </p:cNvSpPr>
              <p:nvPr/>
            </p:nvSpPr>
            <p:spPr bwMode="auto">
              <a:xfrm>
                <a:off x="2419351" y="381158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8" name="Line 76"/>
              <p:cNvSpPr>
                <a:spLocks noChangeShapeType="1"/>
              </p:cNvSpPr>
              <p:nvPr/>
            </p:nvSpPr>
            <p:spPr bwMode="auto">
              <a:xfrm flipH="1">
                <a:off x="8185151" y="381158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69" name="Line 77"/>
              <p:cNvSpPr>
                <a:spLocks noChangeShapeType="1"/>
              </p:cNvSpPr>
              <p:nvPr/>
            </p:nvSpPr>
            <p:spPr bwMode="auto">
              <a:xfrm>
                <a:off x="2419351" y="331628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0" name="Line 78"/>
              <p:cNvSpPr>
                <a:spLocks noChangeShapeType="1"/>
              </p:cNvSpPr>
              <p:nvPr/>
            </p:nvSpPr>
            <p:spPr bwMode="auto">
              <a:xfrm flipH="1">
                <a:off x="8185151" y="3316288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1" name="Line 79"/>
              <p:cNvSpPr>
                <a:spLocks noChangeShapeType="1"/>
              </p:cNvSpPr>
              <p:nvPr/>
            </p:nvSpPr>
            <p:spPr bwMode="auto">
              <a:xfrm>
                <a:off x="2419351" y="281305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2" name="Line 80"/>
              <p:cNvSpPr>
                <a:spLocks noChangeShapeType="1"/>
              </p:cNvSpPr>
              <p:nvPr/>
            </p:nvSpPr>
            <p:spPr bwMode="auto">
              <a:xfrm flipH="1">
                <a:off x="8185151" y="281305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3" name="Line 81"/>
              <p:cNvSpPr>
                <a:spLocks noChangeShapeType="1"/>
              </p:cNvSpPr>
              <p:nvPr/>
            </p:nvSpPr>
            <p:spPr bwMode="auto">
              <a:xfrm>
                <a:off x="2419351" y="231140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4" name="Line 82"/>
              <p:cNvSpPr>
                <a:spLocks noChangeShapeType="1"/>
              </p:cNvSpPr>
              <p:nvPr/>
            </p:nvSpPr>
            <p:spPr bwMode="auto">
              <a:xfrm flipH="1">
                <a:off x="8185151" y="231140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5" name="Line 83"/>
              <p:cNvSpPr>
                <a:spLocks noChangeShapeType="1"/>
              </p:cNvSpPr>
              <p:nvPr/>
            </p:nvSpPr>
            <p:spPr bwMode="auto">
              <a:xfrm>
                <a:off x="2419351" y="181610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6" name="Line 84"/>
              <p:cNvSpPr>
                <a:spLocks noChangeShapeType="1"/>
              </p:cNvSpPr>
              <p:nvPr/>
            </p:nvSpPr>
            <p:spPr bwMode="auto">
              <a:xfrm flipH="1">
                <a:off x="8185151" y="181610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7" name="Line 85"/>
              <p:cNvSpPr>
                <a:spLocks noChangeShapeType="1"/>
              </p:cNvSpPr>
              <p:nvPr/>
            </p:nvSpPr>
            <p:spPr bwMode="auto">
              <a:xfrm>
                <a:off x="2419351" y="131445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8" name="Line 86"/>
              <p:cNvSpPr>
                <a:spLocks noChangeShapeType="1"/>
              </p:cNvSpPr>
              <p:nvPr/>
            </p:nvSpPr>
            <p:spPr bwMode="auto">
              <a:xfrm flipH="1">
                <a:off x="8185151" y="1314450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79" name="Line 87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0" name="Line 88"/>
              <p:cNvSpPr>
                <a:spLocks noChangeShapeType="1"/>
              </p:cNvSpPr>
              <p:nvPr/>
            </p:nvSpPr>
            <p:spPr bwMode="auto">
              <a:xfrm flipH="1">
                <a:off x="8185151" y="811213"/>
                <a:ext cx="285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1" name="Line 89"/>
              <p:cNvSpPr>
                <a:spLocks noChangeShapeType="1"/>
              </p:cNvSpPr>
              <p:nvPr/>
            </p:nvSpPr>
            <p:spPr bwMode="auto">
              <a:xfrm>
                <a:off x="2419351" y="4810125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2" name="Rectangle 90"/>
              <p:cNvSpPr>
                <a:spLocks noChangeArrowheads="1"/>
              </p:cNvSpPr>
              <p:nvPr/>
            </p:nvSpPr>
            <p:spPr bwMode="auto">
              <a:xfrm>
                <a:off x="2181226" y="473075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500</a:t>
                </a:r>
              </a:p>
            </p:txBody>
          </p:sp>
          <p:sp>
            <p:nvSpPr>
              <p:cNvPr id="1083" name="Line 91"/>
              <p:cNvSpPr>
                <a:spLocks noChangeShapeType="1"/>
              </p:cNvSpPr>
              <p:nvPr/>
            </p:nvSpPr>
            <p:spPr bwMode="auto">
              <a:xfrm flipH="1">
                <a:off x="8158163" y="4810125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4" name="Line 92"/>
              <p:cNvSpPr>
                <a:spLocks noChangeShapeType="1"/>
              </p:cNvSpPr>
              <p:nvPr/>
            </p:nvSpPr>
            <p:spPr bwMode="auto">
              <a:xfrm>
                <a:off x="2419351" y="431323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5" name="Rectangle 93"/>
              <p:cNvSpPr>
                <a:spLocks noChangeArrowheads="1"/>
              </p:cNvSpPr>
              <p:nvPr/>
            </p:nvSpPr>
            <p:spPr bwMode="auto">
              <a:xfrm>
                <a:off x="2181226" y="4262438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525</a:t>
                </a:r>
              </a:p>
            </p:txBody>
          </p:sp>
          <p:sp>
            <p:nvSpPr>
              <p:cNvPr id="1086" name="Line 94"/>
              <p:cNvSpPr>
                <a:spLocks noChangeShapeType="1"/>
              </p:cNvSpPr>
              <p:nvPr/>
            </p:nvSpPr>
            <p:spPr bwMode="auto">
              <a:xfrm flipH="1">
                <a:off x="8158163" y="431323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7" name="Line 95"/>
              <p:cNvSpPr>
                <a:spLocks noChangeShapeType="1"/>
              </p:cNvSpPr>
              <p:nvPr/>
            </p:nvSpPr>
            <p:spPr bwMode="auto">
              <a:xfrm>
                <a:off x="2419351" y="381158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88" name="Rectangle 96"/>
              <p:cNvSpPr>
                <a:spLocks noChangeArrowheads="1"/>
              </p:cNvSpPr>
              <p:nvPr/>
            </p:nvSpPr>
            <p:spPr bwMode="auto">
              <a:xfrm>
                <a:off x="2181226" y="3760788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550</a:t>
                </a:r>
              </a:p>
            </p:txBody>
          </p:sp>
          <p:sp>
            <p:nvSpPr>
              <p:cNvPr id="1089" name="Line 97"/>
              <p:cNvSpPr>
                <a:spLocks noChangeShapeType="1"/>
              </p:cNvSpPr>
              <p:nvPr/>
            </p:nvSpPr>
            <p:spPr bwMode="auto">
              <a:xfrm flipH="1">
                <a:off x="8158163" y="381158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0" name="Line 98"/>
              <p:cNvSpPr>
                <a:spLocks noChangeShapeType="1"/>
              </p:cNvSpPr>
              <p:nvPr/>
            </p:nvSpPr>
            <p:spPr bwMode="auto">
              <a:xfrm>
                <a:off x="2419351" y="331628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1" name="Rectangle 99"/>
              <p:cNvSpPr>
                <a:spLocks noChangeArrowheads="1"/>
              </p:cNvSpPr>
              <p:nvPr/>
            </p:nvSpPr>
            <p:spPr bwMode="auto">
              <a:xfrm>
                <a:off x="2181226" y="3265488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575</a:t>
                </a:r>
              </a:p>
            </p:txBody>
          </p:sp>
          <p:sp>
            <p:nvSpPr>
              <p:cNvPr id="1092" name="Line 100"/>
              <p:cNvSpPr>
                <a:spLocks noChangeShapeType="1"/>
              </p:cNvSpPr>
              <p:nvPr/>
            </p:nvSpPr>
            <p:spPr bwMode="auto">
              <a:xfrm flipH="1">
                <a:off x="8158163" y="3316288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3" name="Line 101"/>
              <p:cNvSpPr>
                <a:spLocks noChangeShapeType="1"/>
              </p:cNvSpPr>
              <p:nvPr/>
            </p:nvSpPr>
            <p:spPr bwMode="auto">
              <a:xfrm>
                <a:off x="2419351" y="281305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4" name="Rectangle 102"/>
              <p:cNvSpPr>
                <a:spLocks noChangeArrowheads="1"/>
              </p:cNvSpPr>
              <p:nvPr/>
            </p:nvSpPr>
            <p:spPr bwMode="auto">
              <a:xfrm>
                <a:off x="2181226" y="276225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600</a:t>
                </a:r>
              </a:p>
            </p:txBody>
          </p:sp>
          <p:sp>
            <p:nvSpPr>
              <p:cNvPr id="1095" name="Line 103"/>
              <p:cNvSpPr>
                <a:spLocks noChangeShapeType="1"/>
              </p:cNvSpPr>
              <p:nvPr/>
            </p:nvSpPr>
            <p:spPr bwMode="auto">
              <a:xfrm flipH="1">
                <a:off x="8158163" y="281305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6" name="Line 104"/>
              <p:cNvSpPr>
                <a:spLocks noChangeShapeType="1"/>
              </p:cNvSpPr>
              <p:nvPr/>
            </p:nvSpPr>
            <p:spPr bwMode="auto">
              <a:xfrm>
                <a:off x="2419351" y="231140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7" name="Rectangle 105"/>
              <p:cNvSpPr>
                <a:spLocks noChangeArrowheads="1"/>
              </p:cNvSpPr>
              <p:nvPr/>
            </p:nvSpPr>
            <p:spPr bwMode="auto">
              <a:xfrm>
                <a:off x="2181226" y="226060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625</a:t>
                </a:r>
              </a:p>
            </p:txBody>
          </p:sp>
          <p:sp>
            <p:nvSpPr>
              <p:cNvPr id="1098" name="Line 106"/>
              <p:cNvSpPr>
                <a:spLocks noChangeShapeType="1"/>
              </p:cNvSpPr>
              <p:nvPr/>
            </p:nvSpPr>
            <p:spPr bwMode="auto">
              <a:xfrm flipH="1">
                <a:off x="8158163" y="231140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099" name="Line 107"/>
              <p:cNvSpPr>
                <a:spLocks noChangeShapeType="1"/>
              </p:cNvSpPr>
              <p:nvPr/>
            </p:nvSpPr>
            <p:spPr bwMode="auto">
              <a:xfrm>
                <a:off x="2419351" y="181610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00" name="Rectangle 108"/>
              <p:cNvSpPr>
                <a:spLocks noChangeArrowheads="1"/>
              </p:cNvSpPr>
              <p:nvPr/>
            </p:nvSpPr>
            <p:spPr bwMode="auto">
              <a:xfrm>
                <a:off x="2181226" y="176530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650</a:t>
                </a:r>
              </a:p>
            </p:txBody>
          </p:sp>
          <p:sp>
            <p:nvSpPr>
              <p:cNvPr id="1101" name="Line 109"/>
              <p:cNvSpPr>
                <a:spLocks noChangeShapeType="1"/>
              </p:cNvSpPr>
              <p:nvPr/>
            </p:nvSpPr>
            <p:spPr bwMode="auto">
              <a:xfrm flipH="1">
                <a:off x="8158163" y="181610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02" name="Line 110"/>
              <p:cNvSpPr>
                <a:spLocks noChangeShapeType="1"/>
              </p:cNvSpPr>
              <p:nvPr/>
            </p:nvSpPr>
            <p:spPr bwMode="auto">
              <a:xfrm>
                <a:off x="2419351" y="131445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03" name="Rectangle 111"/>
              <p:cNvSpPr>
                <a:spLocks noChangeArrowheads="1"/>
              </p:cNvSpPr>
              <p:nvPr/>
            </p:nvSpPr>
            <p:spPr bwMode="auto">
              <a:xfrm>
                <a:off x="2181226" y="126365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675</a:t>
                </a:r>
              </a:p>
            </p:txBody>
          </p:sp>
          <p:sp>
            <p:nvSpPr>
              <p:cNvPr id="1104" name="Line 112"/>
              <p:cNvSpPr>
                <a:spLocks noChangeShapeType="1"/>
              </p:cNvSpPr>
              <p:nvPr/>
            </p:nvSpPr>
            <p:spPr bwMode="auto">
              <a:xfrm flipH="1">
                <a:off x="8158163" y="1314450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05" name="Line 113"/>
              <p:cNvSpPr>
                <a:spLocks noChangeShapeType="1"/>
              </p:cNvSpPr>
              <p:nvPr/>
            </p:nvSpPr>
            <p:spPr bwMode="auto">
              <a:xfrm>
                <a:off x="2419351" y="811213"/>
                <a:ext cx="555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1106" name="Rectangle 114"/>
              <p:cNvSpPr>
                <a:spLocks noChangeArrowheads="1"/>
              </p:cNvSpPr>
              <p:nvPr/>
            </p:nvSpPr>
            <p:spPr bwMode="auto">
              <a:xfrm>
                <a:off x="2181226" y="762000"/>
                <a:ext cx="23083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200" b="0" i="0" u="none" strike="noStrike" cap="none" normalizeH="0" baseline="0" dirty="0">
                    <a:ln>
                      <a:noFill/>
                    </a:ln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700</a:t>
                </a:r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2589705" y="1448440"/>
                <a:ext cx="76120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fcc_A1</a:t>
                </a:r>
                <a:endPara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2485182" y="942390"/>
                <a:ext cx="76120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Cr</a:t>
                </a:r>
                <a:endPara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18" name="Straight Arrow Connector 117"/>
              <p:cNvCxnSpPr/>
              <p:nvPr/>
            </p:nvCxnSpPr>
            <p:spPr>
              <a:xfrm flipH="1">
                <a:off x="2501902" y="1219389"/>
                <a:ext cx="175606" cy="14963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Arrow Connector 118"/>
              <p:cNvCxnSpPr/>
              <p:nvPr/>
            </p:nvCxnSpPr>
            <p:spPr>
              <a:xfrm flipH="1">
                <a:off x="2492612" y="1571203"/>
                <a:ext cx="175606" cy="14963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7537695" y="2285226"/>
                <a:ext cx="76120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Fe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</a:p>
            </p:txBody>
          </p:sp>
          <p:cxnSp>
            <p:nvCxnSpPr>
              <p:cNvPr id="121" name="Straight Arrow Connector 120"/>
              <p:cNvCxnSpPr/>
              <p:nvPr/>
            </p:nvCxnSpPr>
            <p:spPr>
              <a:xfrm flipH="1">
                <a:off x="7637464" y="2537535"/>
                <a:ext cx="175606" cy="14963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TextBox 121"/>
              <p:cNvSpPr txBox="1"/>
              <p:nvPr/>
            </p:nvSpPr>
            <p:spPr>
              <a:xfrm>
                <a:off x="6752844" y="2567648"/>
                <a:ext cx="83473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</a:t>
                </a:r>
                <a:r>
                  <a:rPr lang="en-CA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AlFeSi</a:t>
                </a:r>
                <a:endPara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3" name="Straight Arrow Connector 122"/>
              <p:cNvCxnSpPr/>
              <p:nvPr/>
            </p:nvCxnSpPr>
            <p:spPr>
              <a:xfrm flipV="1">
                <a:off x="7424270" y="2714496"/>
                <a:ext cx="229344" cy="2886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4" name="TextBox 123"/>
              <p:cNvSpPr txBox="1"/>
              <p:nvPr/>
            </p:nvSpPr>
            <p:spPr>
              <a:xfrm>
                <a:off x="6784230" y="2937516"/>
                <a:ext cx="83473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β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</a:t>
                </a:r>
                <a:r>
                  <a:rPr lang="en-CA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AlFeSi</a:t>
                </a:r>
                <a:endPara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5" name="Straight Arrow Connector 124"/>
              <p:cNvCxnSpPr>
                <a:endCxn id="6" idx="26"/>
              </p:cNvCxnSpPr>
              <p:nvPr/>
            </p:nvCxnSpPr>
            <p:spPr>
              <a:xfrm flipV="1">
                <a:off x="7526511" y="2852776"/>
                <a:ext cx="206706" cy="20019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TextBox 125"/>
              <p:cNvSpPr txBox="1"/>
              <p:nvPr/>
            </p:nvSpPr>
            <p:spPr>
              <a:xfrm>
                <a:off x="7149408" y="3105510"/>
                <a:ext cx="83473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Mg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</a:p>
            </p:txBody>
          </p:sp>
          <p:cxnSp>
            <p:nvCxnSpPr>
              <p:cNvPr id="127" name="Straight Arrow Connector 126"/>
              <p:cNvCxnSpPr/>
              <p:nvPr/>
            </p:nvCxnSpPr>
            <p:spPr>
              <a:xfrm flipV="1">
                <a:off x="7594517" y="3142196"/>
                <a:ext cx="229344" cy="2886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Arrow Connector 127"/>
              <p:cNvCxnSpPr/>
              <p:nvPr/>
            </p:nvCxnSpPr>
            <p:spPr>
              <a:xfrm flipV="1">
                <a:off x="7874104" y="3623669"/>
                <a:ext cx="229344" cy="2886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9" name="TextBox 128"/>
              <p:cNvSpPr txBox="1"/>
              <p:nvPr/>
            </p:nvSpPr>
            <p:spPr>
              <a:xfrm>
                <a:off x="6959154" y="3496014"/>
                <a:ext cx="10274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FeMg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130" name="TextBox 129"/>
              <p:cNvSpPr txBox="1"/>
              <p:nvPr/>
            </p:nvSpPr>
            <p:spPr>
              <a:xfrm>
                <a:off x="7632996" y="3855754"/>
                <a:ext cx="5706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</a:p>
            </p:txBody>
          </p:sp>
          <p:cxnSp>
            <p:nvCxnSpPr>
              <p:cNvPr id="131" name="Straight Arrow Connector 130"/>
              <p:cNvCxnSpPr/>
              <p:nvPr/>
            </p:nvCxnSpPr>
            <p:spPr>
              <a:xfrm>
                <a:off x="7869752" y="3841239"/>
                <a:ext cx="211923" cy="4249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2" name="TextBox 131"/>
              <p:cNvSpPr txBox="1"/>
              <p:nvPr/>
            </p:nvSpPr>
            <p:spPr>
              <a:xfrm>
                <a:off x="7694199" y="3989185"/>
                <a:ext cx="47092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</a:p>
            </p:txBody>
          </p:sp>
          <p:cxnSp>
            <p:nvCxnSpPr>
              <p:cNvPr id="133" name="Straight Arrow Connector 132"/>
              <p:cNvCxnSpPr/>
              <p:nvPr/>
            </p:nvCxnSpPr>
            <p:spPr>
              <a:xfrm flipV="1">
                <a:off x="7921750" y="4063843"/>
                <a:ext cx="229344" cy="2886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Arrow Connector 133"/>
              <p:cNvCxnSpPr/>
              <p:nvPr/>
            </p:nvCxnSpPr>
            <p:spPr>
              <a:xfrm flipV="1">
                <a:off x="7902625" y="3973091"/>
                <a:ext cx="229344" cy="2886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TextBox 135"/>
              <p:cNvSpPr txBox="1"/>
              <p:nvPr/>
            </p:nvSpPr>
            <p:spPr>
              <a:xfrm>
                <a:off x="7403914" y="3704293"/>
                <a:ext cx="76120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</a:t>
                </a:r>
                <a:r>
                  <a:rPr lang="en-CA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Cr</a:t>
                </a:r>
                <a:endPara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7" name="TextBox 136"/>
              <p:cNvSpPr txBox="1"/>
              <p:nvPr/>
            </p:nvSpPr>
            <p:spPr>
              <a:xfrm>
                <a:off x="3095362" y="936388"/>
                <a:ext cx="462582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Al-0.5921Si-0.9171Mg-0.1437Cu-0.1987Fe-0.0957Mn-0.1974Cr</a:t>
                </a:r>
                <a:endParaRPr lang="en-CA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5" name="TextBox 134"/>
            <p:cNvSpPr txBox="1"/>
            <p:nvPr/>
          </p:nvSpPr>
          <p:spPr>
            <a:xfrm>
              <a:off x="7550364" y="924319"/>
              <a:ext cx="5600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556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8553" y="5608948"/>
            <a:ext cx="5778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As cast com1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810000" y="1714500"/>
            <a:ext cx="4572000" cy="3429000"/>
            <a:chOff x="3810000" y="1714500"/>
            <a:chExt cx="4572000" cy="3429000"/>
          </a:xfrm>
        </p:grpSpPr>
        <p:grpSp>
          <p:nvGrpSpPr>
            <p:cNvPr id="2" name="Group 1"/>
            <p:cNvGrpSpPr/>
            <p:nvPr/>
          </p:nvGrpSpPr>
          <p:grpSpPr>
            <a:xfrm>
              <a:off x="3810000" y="1714500"/>
              <a:ext cx="4572000" cy="3429000"/>
              <a:chOff x="3810000" y="1714500"/>
              <a:chExt cx="4572000" cy="3429000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10000" y="1714500"/>
                <a:ext cx="4572000" cy="3429000"/>
              </a:xfrm>
              <a:prstGeom prst="rect">
                <a:avLst/>
              </a:prstGeom>
            </p:spPr>
          </p:pic>
          <p:cxnSp>
            <p:nvCxnSpPr>
              <p:cNvPr id="5" name="Straight Arrow Connector 4"/>
              <p:cNvCxnSpPr/>
              <p:nvPr/>
            </p:nvCxnSpPr>
            <p:spPr>
              <a:xfrm flipH="1" flipV="1">
                <a:off x="5644497" y="2888479"/>
                <a:ext cx="260647" cy="6836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/>
              <p:cNvSpPr txBox="1"/>
              <p:nvPr/>
            </p:nvSpPr>
            <p:spPr>
              <a:xfrm>
                <a:off x="5774820" y="2888479"/>
                <a:ext cx="92721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n-CA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</a:t>
                </a:r>
                <a:r>
                  <a:rPr lang="en-CA" sz="1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AlFeSi</a:t>
                </a:r>
                <a:endParaRPr lang="en-CA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" name="Straight Arrow Connector 8"/>
              <p:cNvCxnSpPr/>
              <p:nvPr/>
            </p:nvCxnSpPr>
            <p:spPr>
              <a:xfrm flipH="1" flipV="1">
                <a:off x="6007693" y="2267307"/>
                <a:ext cx="260647" cy="6836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/>
              <p:cNvSpPr txBox="1"/>
              <p:nvPr/>
            </p:nvSpPr>
            <p:spPr>
              <a:xfrm>
                <a:off x="6208518" y="2197173"/>
                <a:ext cx="92721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β</a:t>
                </a:r>
                <a:r>
                  <a:rPr lang="en-CA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</a:t>
                </a:r>
                <a:r>
                  <a:rPr lang="en-CA" sz="1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AlFeSi</a:t>
                </a:r>
                <a:endParaRPr lang="en-CA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1" name="Straight Arrow Connector 10"/>
              <p:cNvCxnSpPr/>
              <p:nvPr/>
            </p:nvCxnSpPr>
            <p:spPr>
              <a:xfrm flipH="1" flipV="1">
                <a:off x="7044583" y="3502352"/>
                <a:ext cx="260647" cy="6836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11"/>
              <p:cNvSpPr txBox="1"/>
              <p:nvPr/>
            </p:nvSpPr>
            <p:spPr>
              <a:xfrm>
                <a:off x="7236863" y="3423303"/>
                <a:ext cx="92721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998563" y="1827841"/>
              <a:ext cx="4339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9301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48553" y="5608948"/>
            <a:ext cx="5778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As cast com2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3810000" y="1714500"/>
            <a:ext cx="4572000" cy="3429000"/>
            <a:chOff x="3810000" y="1714500"/>
            <a:chExt cx="4572000" cy="3429000"/>
          </a:xfrm>
        </p:grpSpPr>
        <p:grpSp>
          <p:nvGrpSpPr>
            <p:cNvPr id="8" name="Group 7"/>
            <p:cNvGrpSpPr/>
            <p:nvPr/>
          </p:nvGrpSpPr>
          <p:grpSpPr>
            <a:xfrm>
              <a:off x="3810000" y="1714500"/>
              <a:ext cx="4572000" cy="3429000"/>
              <a:chOff x="3810000" y="1714500"/>
              <a:chExt cx="4572000" cy="3429000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10000" y="1714500"/>
                <a:ext cx="4572000" cy="3429000"/>
              </a:xfrm>
              <a:prstGeom prst="rect">
                <a:avLst/>
              </a:prstGeom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5979919" y="2837204"/>
                <a:ext cx="927219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l-GR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n-CA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</a:t>
                </a:r>
                <a:r>
                  <a:rPr lang="en-CA" sz="1200" b="1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AlFeSi</a:t>
                </a:r>
                <a:endParaRPr lang="en-CA" sz="1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" name="Straight Arrow Connector 4"/>
              <p:cNvCxnSpPr/>
              <p:nvPr/>
            </p:nvCxnSpPr>
            <p:spPr>
              <a:xfrm flipH="1" flipV="1">
                <a:off x="5907544" y="2837204"/>
                <a:ext cx="260647" cy="68366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Arrow Connector 5"/>
              <p:cNvCxnSpPr/>
              <p:nvPr/>
            </p:nvCxnSpPr>
            <p:spPr>
              <a:xfrm flipH="1" flipV="1">
                <a:off x="7303803" y="3456774"/>
                <a:ext cx="135312" cy="19067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TextBox 6"/>
              <p:cNvSpPr txBox="1"/>
              <p:nvPr/>
            </p:nvSpPr>
            <p:spPr>
              <a:xfrm>
                <a:off x="7379292" y="3508953"/>
                <a:ext cx="927219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l-GR" sz="12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β</a:t>
                </a:r>
                <a:r>
                  <a:rPr lang="en-CA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</a:t>
                </a:r>
                <a:r>
                  <a:rPr lang="en-CA" sz="1200" b="1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AlFeSi</a:t>
                </a:r>
                <a:endParaRPr lang="en-CA" sz="1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" name="Straight Arrow Connector 8"/>
              <p:cNvCxnSpPr/>
              <p:nvPr/>
            </p:nvCxnSpPr>
            <p:spPr>
              <a:xfrm flipH="1" flipV="1">
                <a:off x="5739476" y="3785952"/>
                <a:ext cx="260647" cy="68366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/>
              <p:cNvSpPr txBox="1"/>
              <p:nvPr/>
            </p:nvSpPr>
            <p:spPr>
              <a:xfrm>
                <a:off x="5949295" y="3715818"/>
                <a:ext cx="927219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CA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3998563" y="1827841"/>
              <a:ext cx="4339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01928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48553" y="5608948"/>
            <a:ext cx="5778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As cast com3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3844835" y="1697083"/>
            <a:ext cx="4572001" cy="3429000"/>
            <a:chOff x="3810000" y="1714500"/>
            <a:chExt cx="4572001" cy="3429000"/>
          </a:xfrm>
        </p:grpSpPr>
        <p:grpSp>
          <p:nvGrpSpPr>
            <p:cNvPr id="11" name="Group 10"/>
            <p:cNvGrpSpPr/>
            <p:nvPr/>
          </p:nvGrpSpPr>
          <p:grpSpPr>
            <a:xfrm>
              <a:off x="3810000" y="1714500"/>
              <a:ext cx="4572001" cy="3429000"/>
              <a:chOff x="3810000" y="1714500"/>
              <a:chExt cx="4572001" cy="3429000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10000" y="1714500"/>
                <a:ext cx="4572000" cy="3429000"/>
              </a:xfrm>
              <a:prstGeom prst="rect">
                <a:avLst/>
              </a:prstGeom>
            </p:spPr>
          </p:pic>
          <p:cxnSp>
            <p:nvCxnSpPr>
              <p:cNvPr id="4" name="Straight Arrow Connector 3"/>
              <p:cNvCxnSpPr/>
              <p:nvPr/>
            </p:nvCxnSpPr>
            <p:spPr>
              <a:xfrm flipH="1" flipV="1">
                <a:off x="6111218" y="4456797"/>
                <a:ext cx="260647" cy="68366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TextBox 4"/>
              <p:cNvSpPr txBox="1"/>
              <p:nvPr/>
            </p:nvSpPr>
            <p:spPr>
              <a:xfrm>
                <a:off x="6321037" y="4386663"/>
                <a:ext cx="92721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159239" y="3392680"/>
                <a:ext cx="92721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n-CA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</a:t>
                </a:r>
                <a:r>
                  <a:rPr lang="en-CA" sz="1200" b="1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AlFeSi</a:t>
                </a:r>
                <a:endParaRPr lang="en-CA" sz="1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" name="Straight Arrow Connector 6"/>
              <p:cNvCxnSpPr/>
              <p:nvPr/>
            </p:nvCxnSpPr>
            <p:spPr>
              <a:xfrm flipH="1" flipV="1">
                <a:off x="7086864" y="3392680"/>
                <a:ext cx="260647" cy="68366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/>
              <p:cNvCxnSpPr/>
              <p:nvPr/>
            </p:nvCxnSpPr>
            <p:spPr>
              <a:xfrm flipH="1" flipV="1">
                <a:off x="6245548" y="2389001"/>
                <a:ext cx="135312" cy="19067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/>
              <p:cNvSpPr txBox="1"/>
              <p:nvPr/>
            </p:nvSpPr>
            <p:spPr>
              <a:xfrm>
                <a:off x="6321037" y="2441180"/>
                <a:ext cx="92721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β</a:t>
                </a:r>
                <a:r>
                  <a:rPr lang="en-CA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</a:t>
                </a:r>
                <a:r>
                  <a:rPr lang="en-CA" sz="1200" b="1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AlFeSi</a:t>
                </a:r>
                <a:endParaRPr lang="en-CA" sz="1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" name="Straight Arrow Connector 9"/>
              <p:cNvCxnSpPr/>
              <p:nvPr/>
            </p:nvCxnSpPr>
            <p:spPr>
              <a:xfrm>
                <a:off x="8041593" y="4187439"/>
                <a:ext cx="226463" cy="102551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/>
              <p:cNvSpPr txBox="1"/>
              <p:nvPr/>
            </p:nvSpPr>
            <p:spPr>
              <a:xfrm>
                <a:off x="7248257" y="3910440"/>
                <a:ext cx="113374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</a:t>
                </a:r>
                <a:r>
                  <a:rPr lang="en-CA" sz="1200" b="1" baseline="-250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en-CA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FeMg</a:t>
                </a:r>
                <a:r>
                  <a:rPr lang="en-CA" sz="1200" b="1" baseline="-250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CA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  <a:r>
                  <a:rPr lang="en-CA" sz="1200" b="1" baseline="-250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3998563" y="1827841"/>
              <a:ext cx="4339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0542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247</Words>
  <Application>Microsoft Office PowerPoint</Application>
  <PresentationFormat>Widescreen</PresentationFormat>
  <Paragraphs>193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等线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Senlin Cui</dc:creator>
  <cp:lastModifiedBy>Senlin Cui</cp:lastModifiedBy>
  <cp:revision>1</cp:revision>
  <dcterms:created xsi:type="dcterms:W3CDTF">2017-03-15T03:40:06Z</dcterms:created>
  <dcterms:modified xsi:type="dcterms:W3CDTF">2017-04-30T18:29:31Z</dcterms:modified>
</cp:coreProperties>
</file>